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71" r:id="rId8"/>
    <p:sldId id="263" r:id="rId9"/>
    <p:sldId id="274" r:id="rId10"/>
    <p:sldId id="275" r:id="rId11"/>
    <p:sldId id="272" r:id="rId12"/>
    <p:sldId id="264" r:id="rId13"/>
    <p:sldId id="276" r:id="rId14"/>
    <p:sldId id="266" r:id="rId15"/>
    <p:sldId id="277" r:id="rId16"/>
    <p:sldId id="268"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EFD22-FC93-4F2B-BFFF-0987AFE506FD}" type="datetimeFigureOut">
              <a:rPr lang="en-US" smtClean="0"/>
              <a:t>6/22/2017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8387A-E3C6-4B25-97B2-FBFF4F4D33AA}" type="slidenum">
              <a:rPr lang="en-US" smtClean="0"/>
              <a:t>‹#›</a:t>
            </a:fld>
            <a:endParaRPr lang="en-US"/>
          </a:p>
        </p:txBody>
      </p:sp>
    </p:spTree>
    <p:extLst>
      <p:ext uri="{BB962C8B-B14F-4D97-AF65-F5344CB8AC3E}">
        <p14:creationId xmlns:p14="http://schemas.microsoft.com/office/powerpoint/2010/main" val="2235777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presentation I am going to talk about some recent independently undertaken surveys at a selection of LIDL </a:t>
            </a:r>
            <a:r>
              <a:rPr lang="en-GB" dirty="0" err="1"/>
              <a:t>foodstores</a:t>
            </a:r>
            <a:r>
              <a:rPr lang="en-GB" dirty="0"/>
              <a:t> in England, that were input and validated to the TRICS standards.</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1</a:t>
            </a:fld>
            <a:endParaRPr lang="en-US"/>
          </a:p>
        </p:txBody>
      </p:sp>
    </p:spTree>
    <p:extLst>
      <p:ext uri="{BB962C8B-B14F-4D97-AF65-F5344CB8AC3E}">
        <p14:creationId xmlns:p14="http://schemas.microsoft.com/office/powerpoint/2010/main" val="717485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the key results for the Rushden store, we can again see a good percentage of pedestrians (26-27%), which is not really surprising as the site is located close to the centre of town and also close to local residential areas. We note that there are some 400 more people arriving at the store on the Saturday than on the Tuesday, with this trend of stores being busier on Saturdays being evident for each of the sites we have looked at so far.</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10</a:t>
            </a:fld>
            <a:endParaRPr lang="en-US"/>
          </a:p>
        </p:txBody>
      </p:sp>
    </p:spTree>
    <p:extLst>
      <p:ext uri="{BB962C8B-B14F-4D97-AF65-F5344CB8AC3E}">
        <p14:creationId xmlns:p14="http://schemas.microsoft.com/office/powerpoint/2010/main" val="240968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store is in Skegness, a town with a population of around 19,500.  This is a seasonal coastal town, and surveys at different times of the year would no doubt bring varying results. It should be noted that all of the surveys took place just before the school Summer holidays were commencing, so the town would have been reaching is peak of activity at that time. The site is located at the southern edge of the town’s centre, in a busy built-up area. Because of the location of the store, in this case what we call a “Town Centre Exception” survey was necessary to correctly obtain the trip information. The TRICS Multi-Modal Methodology Document goes into detail about this type of survey, but in short a Town Centre Exception survey is designed to tackle the issues that may arise in interviewing people when they may be making a multi-trip at various locations in a town centre, with the site being surveyed being one of them. There are subtle differences in the survey specifications and the interview questions for such sites, designed to ensure that the main method of transport is correctly obtained through each interview.</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11</a:t>
            </a:fld>
            <a:endParaRPr lang="en-US"/>
          </a:p>
        </p:txBody>
      </p:sp>
    </p:spTree>
    <p:extLst>
      <p:ext uri="{BB962C8B-B14F-4D97-AF65-F5344CB8AC3E}">
        <p14:creationId xmlns:p14="http://schemas.microsoft.com/office/powerpoint/2010/main" val="4170785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key results for Skegness, and they are interesting. The first thing to note is that public transport use is much higher for this site than the previous stores. This can be explained by a significant number of people travelling to and from the town centre by public transport. The Town Centre Exception survey style makes sure that these are picked up, with people not being recorded as pedestrians by mistake. There are also significant numbers of pedestrians and a reasonable number of cyclists, so this site can be considered quite multi-modal in nature. Its location of being just outside the core of the town may of course have a lot to do with this. The site is overall a busy one on both days, with predictably the Saturday being the busiest day again.</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12</a:t>
            </a:fld>
            <a:endParaRPr lang="en-US"/>
          </a:p>
        </p:txBody>
      </p:sp>
    </p:spTree>
    <p:extLst>
      <p:ext uri="{BB962C8B-B14F-4D97-AF65-F5344CB8AC3E}">
        <p14:creationId xmlns:p14="http://schemas.microsoft.com/office/powerpoint/2010/main" val="2384927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 to the next store now, at West Bromwich. This is located in the big West Midlands conurbation, with the local population being around 75,000. Again we have a slightly different situation in terms of the physical location of the store. In the case of this site, it is on a high street in the Guns Village neighbourhood centre, to the north-west of the centre of West Bromwich. It is quite unique out of the six stores that were surveyed. Also, like the previous survey, given the location of the store a “Town Centre Exception” survey was also required here to correctly obtain the main methods of transport for each recorded trip.</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13</a:t>
            </a:fld>
            <a:endParaRPr lang="en-US"/>
          </a:p>
        </p:txBody>
      </p:sp>
    </p:spTree>
    <p:extLst>
      <p:ext uri="{BB962C8B-B14F-4D97-AF65-F5344CB8AC3E}">
        <p14:creationId xmlns:p14="http://schemas.microsoft.com/office/powerpoint/2010/main" val="1211375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key results for the West Bromwich store. There is one thing that stands out in these results. On the Tuesday, 42% of trips were pedestrians, with there being a significant 26% on Saturday too. An explanation for this high level of walk-in trips is two-fold. Firstly, there would have been a significant number of trips to the local neighbourhood area which may have taken in a number of different stores or other amenities. This would have boosted the pedestrian trips for the LIDL store if it was part of a larger trip. Secondly, the store is in an area of significant local population, so you would have also had your standard walk from home trips taking place. This is clearly another good site of multi-modal activity.</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14</a:t>
            </a:fld>
            <a:endParaRPr lang="en-US"/>
          </a:p>
        </p:txBody>
      </p:sp>
    </p:spTree>
    <p:extLst>
      <p:ext uri="{BB962C8B-B14F-4D97-AF65-F5344CB8AC3E}">
        <p14:creationId xmlns:p14="http://schemas.microsoft.com/office/powerpoint/2010/main" val="2491921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store is in Worcester, which is a city with a population of around 100,000. Once again, the location type is quite unique, in that this time the store is located opposite a retail park. It is at the northern edge of the city, and the fact that it is opposite a retail park meant that it was important to record any “cross-over” trips correctly. This kind of trip is also covered in the TRICS Multi-Modal Methodology Document. Essentially, if someone is visiting the retail park and also taking in a trip to LIDL as part of the same trip, then it is important that the main method for getting to/from the local area is obtained, to avoid an incorrect number of pedestrians being recorded. Again, a slight variation in the interview technique is required. </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15</a:t>
            </a:fld>
            <a:endParaRPr lang="en-US"/>
          </a:p>
        </p:txBody>
      </p:sp>
    </p:spTree>
    <p:extLst>
      <p:ext uri="{BB962C8B-B14F-4D97-AF65-F5344CB8AC3E}">
        <p14:creationId xmlns:p14="http://schemas.microsoft.com/office/powerpoint/2010/main" val="4217651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key results for this final store. The store is dominated by vehicle occupants, as might be expected, but there are quite a few pedestrians visiting the site. Significantly, the number of pedestrians is much higher on the Saturday than it is on the Wednesday, but having said that, like all of the other stores, the overall level of trip activity is much higher on Saturday than on the weekday.</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16</a:t>
            </a:fld>
            <a:endParaRPr lang="en-US"/>
          </a:p>
        </p:txBody>
      </p:sp>
    </p:spTree>
    <p:extLst>
      <p:ext uri="{BB962C8B-B14F-4D97-AF65-F5344CB8AC3E}">
        <p14:creationId xmlns:p14="http://schemas.microsoft.com/office/powerpoint/2010/main" val="20094806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no real “conclusions” that we end up with for this relatively small set of surveys, but we can make a few observations in summary. The sites that were surveyed covered a variety of location types, and it is clear from the varied results that location does have an effect on modal split, with the sites each displaying their own modal characteristics. As expected, Saturdays were busier than weekdays for each of the individual sites, something that of course is common in food retail (although we had never looked at this in discount food stores before). Also, for groups of sites such as this, there may often be the need to adjust survey techniques in line with guidance in the TRICS Multi-Modal Methodology Document, and those managing independent surveys such as this should be very aware of this, seeing as for such surveys the TRICS team do not manage the survey specifications. Finally, this was the first batch of independently managed surveys that we have received and dealt with, and each survey passed our stringent validation testing, which of course is a good thing for everyone. We expect more of these surveys to be supplied to us in the future, and we look forward to </a:t>
            </a:r>
            <a:r>
              <a:rPr lang="en-GB"/>
              <a:t>receiving them.</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17</a:t>
            </a:fld>
            <a:endParaRPr lang="en-US"/>
          </a:p>
        </p:txBody>
      </p:sp>
    </p:spTree>
    <p:extLst>
      <p:ext uri="{BB962C8B-B14F-4D97-AF65-F5344CB8AC3E}">
        <p14:creationId xmlns:p14="http://schemas.microsoft.com/office/powerpoint/2010/main" val="38113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multi-modal surveys were undertaken in July 2016, and covered six separate LIDL stores, with each store having a weekday and a Saturday survey undertaken, giving us a total of 12 survey days. The surveys were independently undertaken by a consultant using selected data collection companies, and following the counts all of the data was supplied to TRICS for independent verification.</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2</a:t>
            </a:fld>
            <a:endParaRPr lang="en-US"/>
          </a:p>
        </p:txBody>
      </p:sp>
    </p:spTree>
    <p:extLst>
      <p:ext uri="{BB962C8B-B14F-4D97-AF65-F5344CB8AC3E}">
        <p14:creationId xmlns:p14="http://schemas.microsoft.com/office/powerpoint/2010/main" val="141548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locations of the six stores can be seen on this map. As you can see, the locations are quite varied, with three of the sites in the West Midlands area and the other three at various other locations. The stores surveyed were in Bingham (Nottinghamshire), Birmingham, Rushden (Northamptonshire), Skegness, West Bromwich and Worcester. So a reasonable spread, with the sites being in a range of different location types as we will see when we go through them.</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3</a:t>
            </a:fld>
            <a:endParaRPr lang="en-US"/>
          </a:p>
        </p:txBody>
      </p:sp>
    </p:spTree>
    <p:extLst>
      <p:ext uri="{BB962C8B-B14F-4D97-AF65-F5344CB8AC3E}">
        <p14:creationId xmlns:p14="http://schemas.microsoft.com/office/powerpoint/2010/main" val="228117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thin it’s important at this stage to briefly explain how independent surveys work in TRICS. There are three types of surveys, those being within the regular TRICS data collection programme, surveys that TRICS managed on behalf of clients, and independent surveys. For the latter, TRICS has no input in the process until the validation stage. Independent surveys are undertaken using the TRICS data collection methodology, which is freely available to everyone. They are then supplied to TRICS, and for a fee (per survey), the data is put through TRICS input and validation testing. Once all validation queries raised have been answered, then the site(s) can be considered fully TRICS compliant, and a certificate is issued to this effect. In the case of this package of surveys, all six passed validation testing after a number of communications between TRICS and the data supplier, and TRICS compliance certificates were issued in each case.</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4</a:t>
            </a:fld>
            <a:endParaRPr lang="en-US"/>
          </a:p>
        </p:txBody>
      </p:sp>
    </p:spTree>
    <p:extLst>
      <p:ext uri="{BB962C8B-B14F-4D97-AF65-F5344CB8AC3E}">
        <p14:creationId xmlns:p14="http://schemas.microsoft.com/office/powerpoint/2010/main" val="692198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let’s have a look at the locations of each of the six stores and the key results that were obtained through the survey data. The first site is a store in Bingham, a small town located to the east of Nottingham. As you can see on the map, the site lies at the town’s northern edge, with the town having a population of around 9,000. One other thing to note about this store is it is the only one out of the six that had a travel plan in operation at the time the surveys were undertaken.</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5</a:t>
            </a:fld>
            <a:endParaRPr lang="en-US"/>
          </a:p>
        </p:txBody>
      </p:sp>
    </p:spTree>
    <p:extLst>
      <p:ext uri="{BB962C8B-B14F-4D97-AF65-F5344CB8AC3E}">
        <p14:creationId xmlns:p14="http://schemas.microsoft.com/office/powerpoint/2010/main" val="151992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key results at a glance for the Bingham store.  On the left side of the screen are the two surveys and the inbound/outbound counts by mode type, also showing the modal split percentages, which are then displayed on the right hand side of the screen as pie charts. As you can see, 91.8% of all trips were by vehicle, with only small percentages covering pedestrian and cyclist activity. There were no trips by public transport to and from this store, which is probably not surprising given the store’s location in a small self-contained town.</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6</a:t>
            </a:fld>
            <a:endParaRPr lang="en-US"/>
          </a:p>
        </p:txBody>
      </p:sp>
    </p:spTree>
    <p:extLst>
      <p:ext uri="{BB962C8B-B14F-4D97-AF65-F5344CB8AC3E}">
        <p14:creationId xmlns:p14="http://schemas.microsoft.com/office/powerpoint/2010/main" val="373794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then move on to look at the store in Birmingham. This site is located in the </a:t>
            </a:r>
            <a:r>
              <a:rPr lang="en-GB" dirty="0" err="1"/>
              <a:t>Kitt’s</a:t>
            </a:r>
            <a:r>
              <a:rPr lang="en-GB" dirty="0"/>
              <a:t> Green area, an eastern suburb of the city. This store is situated in what TRICS calls a Neighbourhood Centre, a local area with various amenities and a local population, which in this case is 3,960 within a radius of 500 metres, to give you an example of the local population density. It is a significantly different scenario to the previous store.</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7</a:t>
            </a:fld>
            <a:endParaRPr lang="en-US"/>
          </a:p>
        </p:txBody>
      </p:sp>
    </p:spTree>
    <p:extLst>
      <p:ext uri="{BB962C8B-B14F-4D97-AF65-F5344CB8AC3E}">
        <p14:creationId xmlns:p14="http://schemas.microsoft.com/office/powerpoint/2010/main" val="383670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looking at the key results for this store, there is one thing that jumps out as being significantly different to the previous store, and that is the local walk-in activity as shown by the pedestrians percentage of 23 percent. This is clearly a local neighbourhood store which attracts a good number of local residents on foot, which we often find with this type of discount food store. There is also something else to look at. We can compare the public transport activity between the Tuesday and the Saturday counts, and see that on Saturdays there are significantly more public transport users visiting the store.</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8</a:t>
            </a:fld>
            <a:endParaRPr lang="en-US"/>
          </a:p>
        </p:txBody>
      </p:sp>
    </p:spTree>
    <p:extLst>
      <p:ext uri="{BB962C8B-B14F-4D97-AF65-F5344CB8AC3E}">
        <p14:creationId xmlns:p14="http://schemas.microsoft.com/office/powerpoint/2010/main" val="1697227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we have the store at Rushden, a town in Northamptonshire with a population of approximately 29,000. This store is located in what we call an Edge of Town Centre location. The main built-up central core of the town is just to the west of the store. Again, a significantly different location scenario from the first two stores. </a:t>
            </a:r>
            <a:endParaRPr lang="en-US" dirty="0"/>
          </a:p>
        </p:txBody>
      </p:sp>
      <p:sp>
        <p:nvSpPr>
          <p:cNvPr id="4" name="Slide Number Placeholder 3"/>
          <p:cNvSpPr>
            <a:spLocks noGrp="1"/>
          </p:cNvSpPr>
          <p:nvPr>
            <p:ph type="sldNum" sz="quarter" idx="10"/>
          </p:nvPr>
        </p:nvSpPr>
        <p:spPr/>
        <p:txBody>
          <a:bodyPr/>
          <a:lstStyle/>
          <a:p>
            <a:fld id="{6FC8387A-E3C6-4B25-97B2-FBFF4F4D33AA}" type="slidenum">
              <a:rPr lang="en-US" smtClean="0"/>
              <a:t>9</a:t>
            </a:fld>
            <a:endParaRPr lang="en-US"/>
          </a:p>
        </p:txBody>
      </p:sp>
    </p:spTree>
    <p:extLst>
      <p:ext uri="{BB962C8B-B14F-4D97-AF65-F5344CB8AC3E}">
        <p14:creationId xmlns:p14="http://schemas.microsoft.com/office/powerpoint/2010/main" val="4170407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FE5355-52BC-443B-B127-1F8E773DA535}"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4B772-246A-4B25-B2F9-5A5D913389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304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FE5355-52BC-443B-B127-1F8E773DA535}"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4B772-246A-4B25-B2F9-5A5D913389E4}" type="slidenum">
              <a:rPr lang="en-US" smtClean="0"/>
              <a:t>‹#›</a:t>
            </a:fld>
            <a:endParaRPr lang="en-US"/>
          </a:p>
        </p:txBody>
      </p:sp>
    </p:spTree>
    <p:extLst>
      <p:ext uri="{BB962C8B-B14F-4D97-AF65-F5344CB8AC3E}">
        <p14:creationId xmlns:p14="http://schemas.microsoft.com/office/powerpoint/2010/main" val="4068452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FE5355-52BC-443B-B127-1F8E773DA535}"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4B772-246A-4B25-B2F9-5A5D913389E4}" type="slidenum">
              <a:rPr lang="en-US" smtClean="0"/>
              <a:t>‹#›</a:t>
            </a:fld>
            <a:endParaRPr lang="en-US"/>
          </a:p>
        </p:txBody>
      </p:sp>
    </p:spTree>
    <p:extLst>
      <p:ext uri="{BB962C8B-B14F-4D97-AF65-F5344CB8AC3E}">
        <p14:creationId xmlns:p14="http://schemas.microsoft.com/office/powerpoint/2010/main" val="48932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FE5355-52BC-443B-B127-1F8E773DA535}"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4B772-246A-4B25-B2F9-5A5D913389E4}" type="slidenum">
              <a:rPr lang="en-US" smtClean="0"/>
              <a:t>‹#›</a:t>
            </a:fld>
            <a:endParaRPr lang="en-US"/>
          </a:p>
        </p:txBody>
      </p:sp>
    </p:spTree>
    <p:extLst>
      <p:ext uri="{BB962C8B-B14F-4D97-AF65-F5344CB8AC3E}">
        <p14:creationId xmlns:p14="http://schemas.microsoft.com/office/powerpoint/2010/main" val="2607359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1FE5355-52BC-443B-B127-1F8E773DA535}" type="datetimeFigureOut">
              <a:rPr lang="en-US" smtClean="0"/>
              <a:t>6/22/2017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4B772-246A-4B25-B2F9-5A5D913389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2015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FE5355-52BC-443B-B127-1F8E773DA535}"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4B772-246A-4B25-B2F9-5A5D913389E4}" type="slidenum">
              <a:rPr lang="en-US" smtClean="0"/>
              <a:t>‹#›</a:t>
            </a:fld>
            <a:endParaRPr lang="en-US"/>
          </a:p>
        </p:txBody>
      </p:sp>
    </p:spTree>
    <p:extLst>
      <p:ext uri="{BB962C8B-B14F-4D97-AF65-F5344CB8AC3E}">
        <p14:creationId xmlns:p14="http://schemas.microsoft.com/office/powerpoint/2010/main" val="140490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FE5355-52BC-443B-B127-1F8E773DA535}" type="datetimeFigureOut">
              <a:rPr lang="en-US" smtClean="0"/>
              <a:t>6/22/2017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84B772-246A-4B25-B2F9-5A5D913389E4}" type="slidenum">
              <a:rPr lang="en-US" smtClean="0"/>
              <a:t>‹#›</a:t>
            </a:fld>
            <a:endParaRPr lang="en-US"/>
          </a:p>
        </p:txBody>
      </p:sp>
    </p:spTree>
    <p:extLst>
      <p:ext uri="{BB962C8B-B14F-4D97-AF65-F5344CB8AC3E}">
        <p14:creationId xmlns:p14="http://schemas.microsoft.com/office/powerpoint/2010/main" val="2551462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FE5355-52BC-443B-B127-1F8E773DA535}" type="datetimeFigureOut">
              <a:rPr lang="en-US" smtClean="0"/>
              <a:t>6/22/2017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84B772-246A-4B25-B2F9-5A5D913389E4}" type="slidenum">
              <a:rPr lang="en-US" smtClean="0"/>
              <a:t>‹#›</a:t>
            </a:fld>
            <a:endParaRPr lang="en-US"/>
          </a:p>
        </p:txBody>
      </p:sp>
    </p:spTree>
    <p:extLst>
      <p:ext uri="{BB962C8B-B14F-4D97-AF65-F5344CB8AC3E}">
        <p14:creationId xmlns:p14="http://schemas.microsoft.com/office/powerpoint/2010/main" val="303866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1FE5355-52BC-443B-B127-1F8E773DA535}" type="datetimeFigureOut">
              <a:rPr lang="en-US" smtClean="0"/>
              <a:t>6/22/2017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9C84B772-246A-4B25-B2F9-5A5D913389E4}" type="slidenum">
              <a:rPr lang="en-US" smtClean="0"/>
              <a:t>‹#›</a:t>
            </a:fld>
            <a:endParaRPr lang="en-US"/>
          </a:p>
        </p:txBody>
      </p:sp>
    </p:spTree>
    <p:extLst>
      <p:ext uri="{BB962C8B-B14F-4D97-AF65-F5344CB8AC3E}">
        <p14:creationId xmlns:p14="http://schemas.microsoft.com/office/powerpoint/2010/main" val="524209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1FE5355-52BC-443B-B127-1F8E773DA535}" type="datetimeFigureOut">
              <a:rPr lang="en-US" smtClean="0"/>
              <a:t>6/22/2017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C84B772-246A-4B25-B2F9-5A5D913389E4}" type="slidenum">
              <a:rPr lang="en-US" smtClean="0"/>
              <a:t>‹#›</a:t>
            </a:fld>
            <a:endParaRPr lang="en-US"/>
          </a:p>
        </p:txBody>
      </p:sp>
    </p:spTree>
    <p:extLst>
      <p:ext uri="{BB962C8B-B14F-4D97-AF65-F5344CB8AC3E}">
        <p14:creationId xmlns:p14="http://schemas.microsoft.com/office/powerpoint/2010/main" val="3816917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1FE5355-52BC-443B-B127-1F8E773DA535}" type="datetimeFigureOut">
              <a:rPr lang="en-US" smtClean="0"/>
              <a:t>6/22/2017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4B772-246A-4B25-B2F9-5A5D913389E4}" type="slidenum">
              <a:rPr lang="en-US" smtClean="0"/>
              <a:t>‹#›</a:t>
            </a:fld>
            <a:endParaRPr lang="en-US"/>
          </a:p>
        </p:txBody>
      </p:sp>
    </p:spTree>
    <p:extLst>
      <p:ext uri="{BB962C8B-B14F-4D97-AF65-F5344CB8AC3E}">
        <p14:creationId xmlns:p14="http://schemas.microsoft.com/office/powerpoint/2010/main" val="235030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1FE5355-52BC-443B-B127-1F8E773DA535}" type="datetimeFigureOut">
              <a:rPr lang="en-US" smtClean="0"/>
              <a:t>6/22/2017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C84B772-246A-4B25-B2F9-5A5D913389E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47973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a:t>An Analysis of Multi-Modal Surveys at LIDL Food Stores</a:t>
            </a:r>
            <a:endParaRPr lang="en-US" sz="6000" dirty="0"/>
          </a:p>
        </p:txBody>
      </p:sp>
      <p:sp>
        <p:nvSpPr>
          <p:cNvPr id="3" name="Subtitle 2"/>
          <p:cNvSpPr>
            <a:spLocks noGrp="1"/>
          </p:cNvSpPr>
          <p:nvPr>
            <p:ph type="subTitle" idx="1"/>
          </p:nvPr>
        </p:nvSpPr>
        <p:spPr/>
        <p:txBody>
          <a:bodyPr/>
          <a:lstStyle/>
          <a:p>
            <a:r>
              <a:rPr lang="en-GB" dirty="0"/>
              <a:t>WAYNE SAYERS, DORSET COUNTY COUNCIL</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133901" y="872455"/>
            <a:ext cx="888435" cy="909187"/>
          </a:xfrm>
          <a:prstGeom prst="rect">
            <a:avLst/>
          </a:prstGeom>
        </p:spPr>
      </p:pic>
    </p:spTree>
    <p:extLst>
      <p:ext uri="{BB962C8B-B14F-4D97-AF65-F5344CB8AC3E}">
        <p14:creationId xmlns:p14="http://schemas.microsoft.com/office/powerpoint/2010/main" val="2495900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LIDL, Rushden: Key Results</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544411941"/>
              </p:ext>
            </p:extLst>
          </p:nvPr>
        </p:nvGraphicFramePr>
        <p:xfrm>
          <a:off x="1097280" y="2039994"/>
          <a:ext cx="4511675" cy="1854902"/>
        </p:xfrm>
        <a:graphic>
          <a:graphicData uri="http://schemas.openxmlformats.org/drawingml/2006/table">
            <a:tbl>
              <a:tblPr firstRow="1" firstCol="1" bandRow="1">
                <a:tableStyleId>{5C22544A-7EE6-4342-B048-85BDC9FD1C3A}</a:tableStyleId>
              </a:tblPr>
              <a:tblGrid>
                <a:gridCol w="1539875">
                  <a:extLst>
                    <a:ext uri="{9D8B030D-6E8A-4147-A177-3AD203B41FA5}">
                      <a16:colId xmlns:a16="http://schemas.microsoft.com/office/drawing/2014/main" val="1323526573"/>
                    </a:ext>
                  </a:extLst>
                </a:gridCol>
                <a:gridCol w="742950">
                  <a:extLst>
                    <a:ext uri="{9D8B030D-6E8A-4147-A177-3AD203B41FA5}">
                      <a16:colId xmlns:a16="http://schemas.microsoft.com/office/drawing/2014/main" val="3616767776"/>
                    </a:ext>
                  </a:extLst>
                </a:gridCol>
                <a:gridCol w="742950">
                  <a:extLst>
                    <a:ext uri="{9D8B030D-6E8A-4147-A177-3AD203B41FA5}">
                      <a16:colId xmlns:a16="http://schemas.microsoft.com/office/drawing/2014/main" val="349993472"/>
                    </a:ext>
                  </a:extLst>
                </a:gridCol>
                <a:gridCol w="742950">
                  <a:extLst>
                    <a:ext uri="{9D8B030D-6E8A-4147-A177-3AD203B41FA5}">
                      <a16:colId xmlns:a16="http://schemas.microsoft.com/office/drawing/2014/main" val="965461936"/>
                    </a:ext>
                  </a:extLst>
                </a:gridCol>
                <a:gridCol w="742950">
                  <a:extLst>
                    <a:ext uri="{9D8B030D-6E8A-4147-A177-3AD203B41FA5}">
                      <a16:colId xmlns:a16="http://schemas.microsoft.com/office/drawing/2014/main" val="2936384383"/>
                    </a:ext>
                  </a:extLst>
                </a:gridCol>
              </a:tblGrid>
              <a:tr h="0">
                <a:tc gridSpan="5">
                  <a:txBody>
                    <a:bodyPr/>
                    <a:lstStyle/>
                    <a:p>
                      <a:pPr marL="0" marR="0">
                        <a:lnSpc>
                          <a:spcPct val="107000"/>
                        </a:lnSpc>
                        <a:spcBef>
                          <a:spcPts val="0"/>
                        </a:spcBef>
                        <a:spcAft>
                          <a:spcPts val="0"/>
                        </a:spcAft>
                      </a:pPr>
                      <a:r>
                        <a:rPr lang="en-US" sz="1700">
                          <a:effectLst/>
                        </a:rPr>
                        <a:t>Tuesday 19/07/16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36284030"/>
                  </a:ext>
                </a:extLst>
              </a:tr>
              <a:tr h="0">
                <a:tc>
                  <a:txBody>
                    <a:bodyPr/>
                    <a:lstStyle/>
                    <a:p>
                      <a:pPr marL="0" marR="0">
                        <a:lnSpc>
                          <a:spcPct val="107000"/>
                        </a:lnSpc>
                        <a:spcBef>
                          <a:spcPts val="0"/>
                        </a:spcBef>
                        <a:spcAft>
                          <a:spcPts val="0"/>
                        </a:spcAft>
                      </a:pPr>
                      <a:r>
                        <a:rPr lang="en-US" sz="1700">
                          <a:effectLst/>
                        </a:rPr>
                        <a:t>Mode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0779815"/>
                  </a:ext>
                </a:extLst>
              </a:tr>
              <a:tr h="0">
                <a:tc>
                  <a:txBody>
                    <a:bodyPr/>
                    <a:lstStyle/>
                    <a:p>
                      <a:pPr marL="0" marR="0">
                        <a:lnSpc>
                          <a:spcPct val="107000"/>
                        </a:lnSpc>
                        <a:spcBef>
                          <a:spcPts val="0"/>
                        </a:spcBef>
                        <a:spcAft>
                          <a:spcPts val="0"/>
                        </a:spcAft>
                      </a:pPr>
                      <a:r>
                        <a:rPr lang="en-US" sz="1700">
                          <a:effectLst/>
                        </a:rPr>
                        <a:t>Vehicle Occ.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877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1766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70.8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4152041"/>
                  </a:ext>
                </a:extLst>
              </a:tr>
              <a:tr h="0">
                <a:tc>
                  <a:txBody>
                    <a:bodyPr/>
                    <a:lstStyle/>
                    <a:p>
                      <a:pPr marL="0" marR="0">
                        <a:lnSpc>
                          <a:spcPct val="107000"/>
                        </a:lnSpc>
                        <a:spcBef>
                          <a:spcPts val="0"/>
                        </a:spcBef>
                        <a:spcAft>
                          <a:spcPts val="0"/>
                        </a:spcAft>
                      </a:pPr>
                      <a:r>
                        <a:rPr lang="en-US" sz="1700">
                          <a:effectLst/>
                        </a:rPr>
                        <a:t>Pedestrians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645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7719185"/>
                  </a:ext>
                </a:extLst>
              </a:tr>
              <a:tr h="0">
                <a:tc>
                  <a:txBody>
                    <a:bodyPr/>
                    <a:lstStyle/>
                    <a:p>
                      <a:pPr marL="0" marR="0">
                        <a:lnSpc>
                          <a:spcPct val="107000"/>
                        </a:lnSpc>
                        <a:spcBef>
                          <a:spcPts val="0"/>
                        </a:spcBef>
                        <a:spcAft>
                          <a:spcPts val="0"/>
                        </a:spcAft>
                      </a:pPr>
                      <a:r>
                        <a:rPr lang="en-US" sz="1700">
                          <a:effectLst/>
                        </a:rPr>
                        <a:t>Cyclists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dirty="0">
                          <a:effectLst/>
                        </a:rPr>
                        <a:t>14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9193131"/>
                  </a:ext>
                </a:extLst>
              </a:tr>
              <a:tr h="0">
                <a:tc>
                  <a:txBody>
                    <a:bodyPr/>
                    <a:lstStyle/>
                    <a:p>
                      <a:pPr marL="0" marR="0">
                        <a:lnSpc>
                          <a:spcPct val="107000"/>
                        </a:lnSpc>
                        <a:spcBef>
                          <a:spcPts val="0"/>
                        </a:spcBef>
                        <a:spcAft>
                          <a:spcPts val="0"/>
                        </a:spcAft>
                      </a:pPr>
                      <a:r>
                        <a:rPr lang="en-US" sz="1700">
                          <a:effectLst/>
                        </a:rPr>
                        <a:t>Public Trans.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9488151"/>
                  </a:ext>
                </a:extLst>
              </a:tr>
              <a:tr h="0">
                <a:tc>
                  <a:txBody>
                    <a:bodyPr/>
                    <a:lstStyle/>
                    <a:p>
                      <a:pPr marL="0" marR="0">
                        <a:lnSpc>
                          <a:spcPct val="107000"/>
                        </a:lnSpc>
                        <a:spcBef>
                          <a:spcPts val="0"/>
                        </a:spcBef>
                        <a:spcAft>
                          <a:spcPts val="0"/>
                        </a:spcAft>
                      </a:pPr>
                      <a:r>
                        <a:rPr lang="en-US" sz="1700">
                          <a:effectLst/>
                        </a:rPr>
                        <a:t>Total People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1253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1239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2492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99662756"/>
                  </a:ext>
                </a:extLst>
              </a:tr>
            </a:tbl>
          </a:graphicData>
        </a:graphic>
      </p:graphicFrame>
      <p:pic>
        <p:nvPicPr>
          <p:cNvPr id="6" name="Content Placeholder 4"/>
          <p:cNvPicPr>
            <a:picLocks noGrp="1" noChangeAspect="1"/>
          </p:cNvPicPr>
          <p:nvPr>
            <p:ph idx="1"/>
          </p:nvPr>
        </p:nvPicPr>
        <p:blipFill>
          <a:blip r:embed="rId4"/>
          <a:stretch>
            <a:fillRect/>
          </a:stretch>
        </p:blipFill>
        <p:spPr>
          <a:xfrm>
            <a:off x="8993505" y="2039705"/>
            <a:ext cx="2162175" cy="1857375"/>
          </a:xfrm>
          <a:prstGeom prst="rect">
            <a:avLst/>
          </a:prstGeom>
        </p:spPr>
      </p:pic>
      <p:pic>
        <p:nvPicPr>
          <p:cNvPr id="7" name="Picture 6"/>
          <p:cNvPicPr>
            <a:picLocks noChangeAspect="1"/>
          </p:cNvPicPr>
          <p:nvPr/>
        </p:nvPicPr>
        <p:blipFill>
          <a:blip r:embed="rId5"/>
          <a:stretch>
            <a:fillRect/>
          </a:stretch>
        </p:blipFill>
        <p:spPr>
          <a:xfrm>
            <a:off x="6371250" y="2039705"/>
            <a:ext cx="1863997" cy="184297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988883613"/>
              </p:ext>
            </p:extLst>
          </p:nvPr>
        </p:nvGraphicFramePr>
        <p:xfrm>
          <a:off x="1097279" y="4197530"/>
          <a:ext cx="4511675" cy="1854902"/>
        </p:xfrm>
        <a:graphic>
          <a:graphicData uri="http://schemas.openxmlformats.org/drawingml/2006/table">
            <a:tbl>
              <a:tblPr firstRow="1" firstCol="1" bandRow="1">
                <a:tableStyleId>{5C22544A-7EE6-4342-B048-85BDC9FD1C3A}</a:tableStyleId>
              </a:tblPr>
              <a:tblGrid>
                <a:gridCol w="1539875">
                  <a:extLst>
                    <a:ext uri="{9D8B030D-6E8A-4147-A177-3AD203B41FA5}">
                      <a16:colId xmlns:a16="http://schemas.microsoft.com/office/drawing/2014/main" val="482694882"/>
                    </a:ext>
                  </a:extLst>
                </a:gridCol>
                <a:gridCol w="742950">
                  <a:extLst>
                    <a:ext uri="{9D8B030D-6E8A-4147-A177-3AD203B41FA5}">
                      <a16:colId xmlns:a16="http://schemas.microsoft.com/office/drawing/2014/main" val="4280097701"/>
                    </a:ext>
                  </a:extLst>
                </a:gridCol>
                <a:gridCol w="742950">
                  <a:extLst>
                    <a:ext uri="{9D8B030D-6E8A-4147-A177-3AD203B41FA5}">
                      <a16:colId xmlns:a16="http://schemas.microsoft.com/office/drawing/2014/main" val="1676165355"/>
                    </a:ext>
                  </a:extLst>
                </a:gridCol>
                <a:gridCol w="742950">
                  <a:extLst>
                    <a:ext uri="{9D8B030D-6E8A-4147-A177-3AD203B41FA5}">
                      <a16:colId xmlns:a16="http://schemas.microsoft.com/office/drawing/2014/main" val="1839496066"/>
                    </a:ext>
                  </a:extLst>
                </a:gridCol>
                <a:gridCol w="742950">
                  <a:extLst>
                    <a:ext uri="{9D8B030D-6E8A-4147-A177-3AD203B41FA5}">
                      <a16:colId xmlns:a16="http://schemas.microsoft.com/office/drawing/2014/main" val="2394271958"/>
                    </a:ext>
                  </a:extLst>
                </a:gridCol>
              </a:tblGrid>
              <a:tr h="0">
                <a:tc gridSpan="5">
                  <a:txBody>
                    <a:bodyPr/>
                    <a:lstStyle/>
                    <a:p>
                      <a:pPr marL="0" marR="0">
                        <a:lnSpc>
                          <a:spcPct val="107000"/>
                        </a:lnSpc>
                        <a:spcBef>
                          <a:spcPts val="0"/>
                        </a:spcBef>
                        <a:spcAft>
                          <a:spcPts val="0"/>
                        </a:spcAft>
                      </a:pPr>
                      <a:r>
                        <a:rPr lang="en-US" sz="1700">
                          <a:effectLst/>
                        </a:rPr>
                        <a:t>Saturday 16/07/16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43734747"/>
                  </a:ext>
                </a:extLst>
              </a:tr>
              <a:tr h="0">
                <a:tc>
                  <a:txBody>
                    <a:bodyPr/>
                    <a:lstStyle/>
                    <a:p>
                      <a:pPr marL="0" marR="0">
                        <a:lnSpc>
                          <a:spcPct val="107000"/>
                        </a:lnSpc>
                        <a:spcBef>
                          <a:spcPts val="0"/>
                        </a:spcBef>
                        <a:spcAft>
                          <a:spcPts val="0"/>
                        </a:spcAft>
                      </a:pPr>
                      <a:r>
                        <a:rPr lang="en-US" sz="1700">
                          <a:effectLst/>
                        </a:rPr>
                        <a:t>Mode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2671657"/>
                  </a:ext>
                </a:extLst>
              </a:tr>
              <a:tr h="0">
                <a:tc>
                  <a:txBody>
                    <a:bodyPr/>
                    <a:lstStyle/>
                    <a:p>
                      <a:pPr marL="0" marR="0">
                        <a:lnSpc>
                          <a:spcPct val="107000"/>
                        </a:lnSpc>
                        <a:spcBef>
                          <a:spcPts val="0"/>
                        </a:spcBef>
                        <a:spcAft>
                          <a:spcPts val="0"/>
                        </a:spcAft>
                      </a:pPr>
                      <a:r>
                        <a:rPr lang="en-US" sz="1700">
                          <a:effectLst/>
                        </a:rPr>
                        <a:t>Vehicle Occ.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1149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1144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2293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69.8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2733038"/>
                  </a:ext>
                </a:extLst>
              </a:tr>
              <a:tr h="0">
                <a:tc>
                  <a:txBody>
                    <a:bodyPr/>
                    <a:lstStyle/>
                    <a:p>
                      <a:pPr marL="0" marR="0">
                        <a:lnSpc>
                          <a:spcPct val="107000"/>
                        </a:lnSpc>
                        <a:spcBef>
                          <a:spcPts val="0"/>
                        </a:spcBef>
                        <a:spcAft>
                          <a:spcPts val="0"/>
                        </a:spcAft>
                      </a:pPr>
                      <a:r>
                        <a:rPr lang="en-US" sz="1700">
                          <a:effectLst/>
                        </a:rPr>
                        <a:t>Pedestrians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902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27.4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5203915"/>
                  </a:ext>
                </a:extLst>
              </a:tr>
              <a:tr h="0">
                <a:tc>
                  <a:txBody>
                    <a:bodyPr/>
                    <a:lstStyle/>
                    <a:p>
                      <a:pPr marL="0" marR="0">
                        <a:lnSpc>
                          <a:spcPct val="107000"/>
                        </a:lnSpc>
                        <a:spcBef>
                          <a:spcPts val="0"/>
                        </a:spcBef>
                        <a:spcAft>
                          <a:spcPts val="0"/>
                        </a:spcAft>
                      </a:pPr>
                      <a:r>
                        <a:rPr lang="en-US" sz="1700">
                          <a:effectLst/>
                        </a:rPr>
                        <a:t>Cyclists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6775823"/>
                  </a:ext>
                </a:extLst>
              </a:tr>
              <a:tr h="0">
                <a:tc>
                  <a:txBody>
                    <a:bodyPr/>
                    <a:lstStyle/>
                    <a:p>
                      <a:pPr marL="0" marR="0">
                        <a:lnSpc>
                          <a:spcPct val="107000"/>
                        </a:lnSpc>
                        <a:spcBef>
                          <a:spcPts val="0"/>
                        </a:spcBef>
                        <a:spcAft>
                          <a:spcPts val="0"/>
                        </a:spcAft>
                      </a:pPr>
                      <a:r>
                        <a:rPr lang="en-US" sz="1700">
                          <a:effectLst/>
                        </a:rPr>
                        <a:t>Public Trans.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3533692"/>
                  </a:ext>
                </a:extLst>
              </a:tr>
              <a:tr h="0">
                <a:tc>
                  <a:txBody>
                    <a:bodyPr/>
                    <a:lstStyle/>
                    <a:p>
                      <a:pPr marL="0" marR="0">
                        <a:lnSpc>
                          <a:spcPct val="107000"/>
                        </a:lnSpc>
                        <a:spcBef>
                          <a:spcPts val="0"/>
                        </a:spcBef>
                        <a:spcAft>
                          <a:spcPts val="0"/>
                        </a:spcAft>
                      </a:pPr>
                      <a:r>
                        <a:rPr lang="en-US" sz="1700">
                          <a:effectLst/>
                        </a:rPr>
                        <a:t>Total People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1659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1627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3286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06606925"/>
                  </a:ext>
                </a:extLst>
              </a:tr>
            </a:tbl>
          </a:graphicData>
        </a:graphic>
      </p:graphicFrame>
      <p:pic>
        <p:nvPicPr>
          <p:cNvPr id="9" name="Picture 8"/>
          <p:cNvPicPr>
            <a:picLocks noChangeAspect="1"/>
          </p:cNvPicPr>
          <p:nvPr/>
        </p:nvPicPr>
        <p:blipFill>
          <a:blip r:embed="rId6"/>
          <a:stretch>
            <a:fillRect/>
          </a:stretch>
        </p:blipFill>
        <p:spPr>
          <a:xfrm>
            <a:off x="6371250" y="4197530"/>
            <a:ext cx="1920941" cy="1885236"/>
          </a:xfrm>
          <a:prstGeom prst="rect">
            <a:avLst/>
          </a:prstGeom>
        </p:spPr>
      </p:pic>
    </p:spTree>
    <p:extLst>
      <p:ext uri="{BB962C8B-B14F-4D97-AF65-F5344CB8AC3E}">
        <p14:creationId xmlns:p14="http://schemas.microsoft.com/office/powerpoint/2010/main" val="20627735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LIDL, Skegness</a:t>
            </a:r>
            <a:endParaRPr lang="en-US" dirty="0"/>
          </a:p>
        </p:txBody>
      </p:sp>
      <p:sp>
        <p:nvSpPr>
          <p:cNvPr id="3" name="Content Placeholder 2"/>
          <p:cNvSpPr>
            <a:spLocks noGrp="1"/>
          </p:cNvSpPr>
          <p:nvPr>
            <p:ph idx="1"/>
          </p:nvPr>
        </p:nvSpPr>
        <p:spPr>
          <a:xfrm>
            <a:off x="1097280" y="1845734"/>
            <a:ext cx="4808570" cy="4023360"/>
          </a:xfrm>
        </p:spPr>
        <p:txBody>
          <a:bodyPr/>
          <a:lstStyle/>
          <a:p>
            <a:pPr>
              <a:buFont typeface="Wingdings" panose="05000000000000000000" pitchFamily="2" charset="2"/>
              <a:buChar char="q"/>
            </a:pPr>
            <a:r>
              <a:rPr lang="en-GB" sz="2800" dirty="0"/>
              <a:t>Town with a population of approx. 19,500</a:t>
            </a:r>
          </a:p>
          <a:p>
            <a:pPr>
              <a:buFont typeface="Wingdings" panose="05000000000000000000" pitchFamily="2" charset="2"/>
              <a:buChar char="q"/>
            </a:pPr>
            <a:r>
              <a:rPr lang="en-GB" sz="2800" dirty="0"/>
              <a:t>Seasonal variation affects store’s trip generation</a:t>
            </a:r>
          </a:p>
          <a:p>
            <a:pPr>
              <a:buFont typeface="Wingdings" panose="05000000000000000000" pitchFamily="2" charset="2"/>
              <a:buChar char="q"/>
            </a:pPr>
            <a:r>
              <a:rPr lang="en-GB" sz="2800" dirty="0"/>
              <a:t>Edge of town centre location in busy built-up area</a:t>
            </a:r>
          </a:p>
          <a:p>
            <a:pPr>
              <a:buFont typeface="Wingdings" panose="05000000000000000000" pitchFamily="2" charset="2"/>
              <a:buChar char="q"/>
            </a:pPr>
            <a:r>
              <a:rPr lang="en-GB" sz="2800" dirty="0"/>
              <a:t>A “Town Centre Exception” style survey required</a:t>
            </a:r>
          </a:p>
          <a:p>
            <a:pPr marL="0" indent="0">
              <a:buNone/>
            </a:pPr>
            <a:endParaRPr lang="en-GB" sz="1600" dirty="0"/>
          </a:p>
          <a:p>
            <a:pPr>
              <a:buFont typeface="Wingdings" panose="05000000000000000000" pitchFamily="2" charset="2"/>
              <a:buChar char="q"/>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7" name="Picture 6"/>
          <p:cNvPicPr>
            <a:picLocks noChangeAspect="1"/>
          </p:cNvPicPr>
          <p:nvPr/>
        </p:nvPicPr>
        <p:blipFill>
          <a:blip r:embed="rId4"/>
          <a:stretch>
            <a:fillRect/>
          </a:stretch>
        </p:blipFill>
        <p:spPr>
          <a:xfrm>
            <a:off x="6065831" y="2181820"/>
            <a:ext cx="5089849" cy="3687274"/>
          </a:xfrm>
          <a:prstGeom prst="rect">
            <a:avLst/>
          </a:prstGeom>
        </p:spPr>
      </p:pic>
    </p:spTree>
    <p:extLst>
      <p:ext uri="{BB962C8B-B14F-4D97-AF65-F5344CB8AC3E}">
        <p14:creationId xmlns:p14="http://schemas.microsoft.com/office/powerpoint/2010/main" val="4129904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LIDL, Skegness: Key Results</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932961405"/>
              </p:ext>
            </p:extLst>
          </p:nvPr>
        </p:nvGraphicFramePr>
        <p:xfrm>
          <a:off x="1097280" y="2039994"/>
          <a:ext cx="4511675" cy="1854902"/>
        </p:xfrm>
        <a:graphic>
          <a:graphicData uri="http://schemas.openxmlformats.org/drawingml/2006/table">
            <a:tbl>
              <a:tblPr firstRow="1" firstCol="1" bandRow="1">
                <a:tableStyleId>{5C22544A-7EE6-4342-B048-85BDC9FD1C3A}</a:tableStyleId>
              </a:tblPr>
              <a:tblGrid>
                <a:gridCol w="1539875">
                  <a:extLst>
                    <a:ext uri="{9D8B030D-6E8A-4147-A177-3AD203B41FA5}">
                      <a16:colId xmlns:a16="http://schemas.microsoft.com/office/drawing/2014/main" val="3284043047"/>
                    </a:ext>
                  </a:extLst>
                </a:gridCol>
                <a:gridCol w="742950">
                  <a:extLst>
                    <a:ext uri="{9D8B030D-6E8A-4147-A177-3AD203B41FA5}">
                      <a16:colId xmlns:a16="http://schemas.microsoft.com/office/drawing/2014/main" val="1673250309"/>
                    </a:ext>
                  </a:extLst>
                </a:gridCol>
                <a:gridCol w="742950">
                  <a:extLst>
                    <a:ext uri="{9D8B030D-6E8A-4147-A177-3AD203B41FA5}">
                      <a16:colId xmlns:a16="http://schemas.microsoft.com/office/drawing/2014/main" val="1897258387"/>
                    </a:ext>
                  </a:extLst>
                </a:gridCol>
                <a:gridCol w="742950">
                  <a:extLst>
                    <a:ext uri="{9D8B030D-6E8A-4147-A177-3AD203B41FA5}">
                      <a16:colId xmlns:a16="http://schemas.microsoft.com/office/drawing/2014/main" val="3240344078"/>
                    </a:ext>
                  </a:extLst>
                </a:gridCol>
                <a:gridCol w="742950">
                  <a:extLst>
                    <a:ext uri="{9D8B030D-6E8A-4147-A177-3AD203B41FA5}">
                      <a16:colId xmlns:a16="http://schemas.microsoft.com/office/drawing/2014/main" val="3454913879"/>
                    </a:ext>
                  </a:extLst>
                </a:gridCol>
              </a:tblGrid>
              <a:tr h="0">
                <a:tc gridSpan="5">
                  <a:txBody>
                    <a:bodyPr/>
                    <a:lstStyle/>
                    <a:p>
                      <a:pPr marL="0" marR="0">
                        <a:lnSpc>
                          <a:spcPct val="107000"/>
                        </a:lnSpc>
                        <a:spcBef>
                          <a:spcPts val="0"/>
                        </a:spcBef>
                        <a:spcAft>
                          <a:spcPts val="0"/>
                        </a:spcAft>
                      </a:pPr>
                      <a:r>
                        <a:rPr lang="en-US" sz="1700">
                          <a:effectLst/>
                        </a:rPr>
                        <a:t>Tuesday 19/07/16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3485512"/>
                  </a:ext>
                </a:extLst>
              </a:tr>
              <a:tr h="0">
                <a:tc>
                  <a:txBody>
                    <a:bodyPr/>
                    <a:lstStyle/>
                    <a:p>
                      <a:pPr marL="0" marR="0">
                        <a:lnSpc>
                          <a:spcPct val="107000"/>
                        </a:lnSpc>
                        <a:spcBef>
                          <a:spcPts val="0"/>
                        </a:spcBef>
                        <a:spcAft>
                          <a:spcPts val="0"/>
                        </a:spcAft>
                      </a:pPr>
                      <a:r>
                        <a:rPr lang="en-US" sz="1700">
                          <a:effectLst/>
                        </a:rPr>
                        <a:t>Mode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580155"/>
                  </a:ext>
                </a:extLst>
              </a:tr>
              <a:tr h="0">
                <a:tc>
                  <a:txBody>
                    <a:bodyPr/>
                    <a:lstStyle/>
                    <a:p>
                      <a:pPr marL="0" marR="0">
                        <a:lnSpc>
                          <a:spcPct val="107000"/>
                        </a:lnSpc>
                        <a:spcBef>
                          <a:spcPts val="0"/>
                        </a:spcBef>
                        <a:spcAft>
                          <a:spcPts val="0"/>
                        </a:spcAft>
                      </a:pPr>
                      <a:r>
                        <a:rPr lang="en-US" sz="1700">
                          <a:effectLst/>
                        </a:rPr>
                        <a:t>Vehicle Occ.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2479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2510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4989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74.9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9339573"/>
                  </a:ext>
                </a:extLst>
              </a:tr>
              <a:tr h="0">
                <a:tc>
                  <a:txBody>
                    <a:bodyPr/>
                    <a:lstStyle/>
                    <a:p>
                      <a:pPr marL="0" marR="0">
                        <a:lnSpc>
                          <a:spcPct val="107000"/>
                        </a:lnSpc>
                        <a:spcBef>
                          <a:spcPts val="0"/>
                        </a:spcBef>
                        <a:spcAft>
                          <a:spcPts val="0"/>
                        </a:spcAft>
                      </a:pPr>
                      <a:r>
                        <a:rPr lang="en-US" sz="1700" dirty="0">
                          <a:effectLst/>
                        </a:rPr>
                        <a:t>Pedestrians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92823919"/>
                  </a:ext>
                </a:extLst>
              </a:tr>
              <a:tr h="0">
                <a:tc>
                  <a:txBody>
                    <a:bodyPr/>
                    <a:lstStyle/>
                    <a:p>
                      <a:pPr marL="0" marR="0">
                        <a:lnSpc>
                          <a:spcPct val="107000"/>
                        </a:lnSpc>
                        <a:spcBef>
                          <a:spcPts val="0"/>
                        </a:spcBef>
                        <a:spcAft>
                          <a:spcPts val="0"/>
                        </a:spcAft>
                      </a:pPr>
                      <a:r>
                        <a:rPr lang="en-US" sz="1700">
                          <a:effectLst/>
                        </a:rPr>
                        <a:t>Cyclists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8473882"/>
                  </a:ext>
                </a:extLst>
              </a:tr>
              <a:tr h="0">
                <a:tc>
                  <a:txBody>
                    <a:bodyPr/>
                    <a:lstStyle/>
                    <a:p>
                      <a:pPr marL="0" marR="0">
                        <a:lnSpc>
                          <a:spcPct val="107000"/>
                        </a:lnSpc>
                        <a:spcBef>
                          <a:spcPts val="0"/>
                        </a:spcBef>
                        <a:spcAft>
                          <a:spcPts val="0"/>
                        </a:spcAft>
                      </a:pPr>
                      <a:r>
                        <a:rPr lang="en-US" sz="1700">
                          <a:effectLst/>
                        </a:rPr>
                        <a:t>Public Trans.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722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4640873"/>
                  </a:ext>
                </a:extLst>
              </a:tr>
              <a:tr h="0">
                <a:tc>
                  <a:txBody>
                    <a:bodyPr/>
                    <a:lstStyle/>
                    <a:p>
                      <a:pPr marL="0" marR="0">
                        <a:lnSpc>
                          <a:spcPct val="107000"/>
                        </a:lnSpc>
                        <a:spcBef>
                          <a:spcPts val="0"/>
                        </a:spcBef>
                        <a:spcAft>
                          <a:spcPts val="0"/>
                        </a:spcAft>
                      </a:pPr>
                      <a:r>
                        <a:rPr lang="en-US" sz="1700">
                          <a:effectLst/>
                        </a:rPr>
                        <a:t>Total People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3316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3352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6668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5362082"/>
                  </a:ext>
                </a:extLst>
              </a:tr>
            </a:tbl>
          </a:graphicData>
        </a:graphic>
      </p:graphicFrame>
      <p:pic>
        <p:nvPicPr>
          <p:cNvPr id="6" name="Content Placeholder 4"/>
          <p:cNvPicPr>
            <a:picLocks noGrp="1" noChangeAspect="1"/>
          </p:cNvPicPr>
          <p:nvPr>
            <p:ph idx="1"/>
          </p:nvPr>
        </p:nvPicPr>
        <p:blipFill>
          <a:blip r:embed="rId4"/>
          <a:stretch>
            <a:fillRect/>
          </a:stretch>
        </p:blipFill>
        <p:spPr>
          <a:xfrm>
            <a:off x="8993505" y="2039705"/>
            <a:ext cx="2162175" cy="1857375"/>
          </a:xfrm>
          <a:prstGeom prst="rect">
            <a:avLst/>
          </a:prstGeom>
        </p:spPr>
      </p:pic>
      <p:pic>
        <p:nvPicPr>
          <p:cNvPr id="7" name="Picture 6"/>
          <p:cNvPicPr>
            <a:picLocks noChangeAspect="1"/>
          </p:cNvPicPr>
          <p:nvPr/>
        </p:nvPicPr>
        <p:blipFill>
          <a:blip r:embed="rId5"/>
          <a:stretch>
            <a:fillRect/>
          </a:stretch>
        </p:blipFill>
        <p:spPr>
          <a:xfrm>
            <a:off x="6313817" y="2039705"/>
            <a:ext cx="1974825" cy="1841296"/>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002870207"/>
              </p:ext>
            </p:extLst>
          </p:nvPr>
        </p:nvGraphicFramePr>
        <p:xfrm>
          <a:off x="1097279" y="4197530"/>
          <a:ext cx="4511675" cy="1854902"/>
        </p:xfrm>
        <a:graphic>
          <a:graphicData uri="http://schemas.openxmlformats.org/drawingml/2006/table">
            <a:tbl>
              <a:tblPr firstRow="1" firstCol="1" bandRow="1">
                <a:tableStyleId>{5C22544A-7EE6-4342-B048-85BDC9FD1C3A}</a:tableStyleId>
              </a:tblPr>
              <a:tblGrid>
                <a:gridCol w="1539875">
                  <a:extLst>
                    <a:ext uri="{9D8B030D-6E8A-4147-A177-3AD203B41FA5}">
                      <a16:colId xmlns:a16="http://schemas.microsoft.com/office/drawing/2014/main" val="3556572155"/>
                    </a:ext>
                  </a:extLst>
                </a:gridCol>
                <a:gridCol w="742950">
                  <a:extLst>
                    <a:ext uri="{9D8B030D-6E8A-4147-A177-3AD203B41FA5}">
                      <a16:colId xmlns:a16="http://schemas.microsoft.com/office/drawing/2014/main" val="945113576"/>
                    </a:ext>
                  </a:extLst>
                </a:gridCol>
                <a:gridCol w="742950">
                  <a:extLst>
                    <a:ext uri="{9D8B030D-6E8A-4147-A177-3AD203B41FA5}">
                      <a16:colId xmlns:a16="http://schemas.microsoft.com/office/drawing/2014/main" val="617483153"/>
                    </a:ext>
                  </a:extLst>
                </a:gridCol>
                <a:gridCol w="742950">
                  <a:extLst>
                    <a:ext uri="{9D8B030D-6E8A-4147-A177-3AD203B41FA5}">
                      <a16:colId xmlns:a16="http://schemas.microsoft.com/office/drawing/2014/main" val="2648983553"/>
                    </a:ext>
                  </a:extLst>
                </a:gridCol>
                <a:gridCol w="742950">
                  <a:extLst>
                    <a:ext uri="{9D8B030D-6E8A-4147-A177-3AD203B41FA5}">
                      <a16:colId xmlns:a16="http://schemas.microsoft.com/office/drawing/2014/main" val="2697466615"/>
                    </a:ext>
                  </a:extLst>
                </a:gridCol>
              </a:tblGrid>
              <a:tr h="0">
                <a:tc gridSpan="5">
                  <a:txBody>
                    <a:bodyPr/>
                    <a:lstStyle/>
                    <a:p>
                      <a:pPr marL="0" marR="0">
                        <a:lnSpc>
                          <a:spcPct val="107000"/>
                        </a:lnSpc>
                        <a:spcBef>
                          <a:spcPts val="0"/>
                        </a:spcBef>
                        <a:spcAft>
                          <a:spcPts val="0"/>
                        </a:spcAft>
                      </a:pPr>
                      <a:r>
                        <a:rPr lang="en-US" sz="1700">
                          <a:effectLst/>
                        </a:rPr>
                        <a:t>Saturday 16/07/16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62022546"/>
                  </a:ext>
                </a:extLst>
              </a:tr>
              <a:tr h="0">
                <a:tc>
                  <a:txBody>
                    <a:bodyPr/>
                    <a:lstStyle/>
                    <a:p>
                      <a:pPr marL="0" marR="0">
                        <a:lnSpc>
                          <a:spcPct val="107000"/>
                        </a:lnSpc>
                        <a:spcBef>
                          <a:spcPts val="0"/>
                        </a:spcBef>
                        <a:spcAft>
                          <a:spcPts val="0"/>
                        </a:spcAft>
                      </a:pPr>
                      <a:r>
                        <a:rPr lang="en-US" sz="1700">
                          <a:effectLst/>
                        </a:rPr>
                        <a:t>Mode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36145186"/>
                  </a:ext>
                </a:extLst>
              </a:tr>
              <a:tr h="0">
                <a:tc>
                  <a:txBody>
                    <a:bodyPr/>
                    <a:lstStyle/>
                    <a:p>
                      <a:pPr marL="0" marR="0">
                        <a:lnSpc>
                          <a:spcPct val="107000"/>
                        </a:lnSpc>
                        <a:spcBef>
                          <a:spcPts val="0"/>
                        </a:spcBef>
                        <a:spcAft>
                          <a:spcPts val="0"/>
                        </a:spcAft>
                      </a:pPr>
                      <a:r>
                        <a:rPr lang="en-US" sz="1700">
                          <a:effectLst/>
                        </a:rPr>
                        <a:t>Vehicle Occ.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3264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3267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6531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79.4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1088441"/>
                  </a:ext>
                </a:extLst>
              </a:tr>
              <a:tr h="0">
                <a:tc>
                  <a:txBody>
                    <a:bodyPr/>
                    <a:lstStyle/>
                    <a:p>
                      <a:pPr marL="0" marR="0">
                        <a:lnSpc>
                          <a:spcPct val="107000"/>
                        </a:lnSpc>
                        <a:spcBef>
                          <a:spcPts val="0"/>
                        </a:spcBef>
                        <a:spcAft>
                          <a:spcPts val="0"/>
                        </a:spcAft>
                      </a:pPr>
                      <a:r>
                        <a:rPr lang="en-US" sz="1700">
                          <a:effectLst/>
                        </a:rPr>
                        <a:t>Pedestrians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523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527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1050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1703891"/>
                  </a:ext>
                </a:extLst>
              </a:tr>
              <a:tr h="0">
                <a:tc>
                  <a:txBody>
                    <a:bodyPr/>
                    <a:lstStyle/>
                    <a:p>
                      <a:pPr marL="0" marR="0">
                        <a:lnSpc>
                          <a:spcPct val="107000"/>
                        </a:lnSpc>
                        <a:spcBef>
                          <a:spcPts val="0"/>
                        </a:spcBef>
                        <a:spcAft>
                          <a:spcPts val="0"/>
                        </a:spcAft>
                      </a:pPr>
                      <a:r>
                        <a:rPr lang="en-US" sz="1700">
                          <a:effectLst/>
                        </a:rPr>
                        <a:t>Cyclists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5925427"/>
                  </a:ext>
                </a:extLst>
              </a:tr>
              <a:tr h="0">
                <a:tc>
                  <a:txBody>
                    <a:bodyPr/>
                    <a:lstStyle/>
                    <a:p>
                      <a:pPr marL="0" marR="0">
                        <a:lnSpc>
                          <a:spcPct val="107000"/>
                        </a:lnSpc>
                        <a:spcBef>
                          <a:spcPts val="0"/>
                        </a:spcBef>
                        <a:spcAft>
                          <a:spcPts val="0"/>
                        </a:spcAft>
                      </a:pPr>
                      <a:r>
                        <a:rPr lang="en-US" sz="1700">
                          <a:effectLst/>
                        </a:rPr>
                        <a:t>Public Trans.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294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588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6562646"/>
                  </a:ext>
                </a:extLst>
              </a:tr>
              <a:tr h="0">
                <a:tc>
                  <a:txBody>
                    <a:bodyPr/>
                    <a:lstStyle/>
                    <a:p>
                      <a:pPr marL="0" marR="0">
                        <a:lnSpc>
                          <a:spcPct val="107000"/>
                        </a:lnSpc>
                        <a:spcBef>
                          <a:spcPts val="0"/>
                        </a:spcBef>
                        <a:spcAft>
                          <a:spcPts val="0"/>
                        </a:spcAft>
                      </a:pPr>
                      <a:r>
                        <a:rPr lang="en-US" sz="1700">
                          <a:effectLst/>
                        </a:rPr>
                        <a:t>Total People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4115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8223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3520413"/>
                  </a:ext>
                </a:extLst>
              </a:tr>
            </a:tbl>
          </a:graphicData>
        </a:graphic>
      </p:graphicFrame>
      <p:pic>
        <p:nvPicPr>
          <p:cNvPr id="9" name="Picture 8"/>
          <p:cNvPicPr>
            <a:picLocks noChangeAspect="1"/>
          </p:cNvPicPr>
          <p:nvPr/>
        </p:nvPicPr>
        <p:blipFill>
          <a:blip r:embed="rId6"/>
          <a:stretch>
            <a:fillRect/>
          </a:stretch>
        </p:blipFill>
        <p:spPr>
          <a:xfrm>
            <a:off x="6290303" y="4197530"/>
            <a:ext cx="1998339" cy="1954897"/>
          </a:xfrm>
          <a:prstGeom prst="rect">
            <a:avLst/>
          </a:prstGeom>
        </p:spPr>
      </p:pic>
    </p:spTree>
    <p:extLst>
      <p:ext uri="{BB962C8B-B14F-4D97-AF65-F5344CB8AC3E}">
        <p14:creationId xmlns:p14="http://schemas.microsoft.com/office/powerpoint/2010/main" val="2311302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LIDL, West Bromwich</a:t>
            </a:r>
            <a:endParaRPr lang="en-US" dirty="0"/>
          </a:p>
        </p:txBody>
      </p:sp>
      <p:sp>
        <p:nvSpPr>
          <p:cNvPr id="3" name="Content Placeholder 2"/>
          <p:cNvSpPr>
            <a:spLocks noGrp="1"/>
          </p:cNvSpPr>
          <p:nvPr>
            <p:ph idx="1"/>
          </p:nvPr>
        </p:nvSpPr>
        <p:spPr>
          <a:xfrm>
            <a:off x="1097280" y="1845734"/>
            <a:ext cx="4808570" cy="4023360"/>
          </a:xfrm>
        </p:spPr>
        <p:txBody>
          <a:bodyPr/>
          <a:lstStyle/>
          <a:p>
            <a:pPr>
              <a:buFont typeface="Wingdings" panose="05000000000000000000" pitchFamily="2" charset="2"/>
              <a:buChar char="q"/>
            </a:pPr>
            <a:r>
              <a:rPr lang="en-GB" sz="2800" dirty="0"/>
              <a:t>Area of the W. Midlands with population of approx. 75,000</a:t>
            </a:r>
          </a:p>
          <a:p>
            <a:pPr>
              <a:buFont typeface="Wingdings" panose="05000000000000000000" pitchFamily="2" charset="2"/>
              <a:buChar char="q"/>
            </a:pPr>
            <a:r>
              <a:rPr lang="en-GB" sz="2800" dirty="0"/>
              <a:t>On a high street in the Guns Village neighbourhood, north-west of West Bromwich centre</a:t>
            </a:r>
          </a:p>
          <a:p>
            <a:pPr>
              <a:buFont typeface="Wingdings" panose="05000000000000000000" pitchFamily="2" charset="2"/>
              <a:buChar char="q"/>
            </a:pPr>
            <a:r>
              <a:rPr lang="en-GB" sz="2800" dirty="0"/>
              <a:t>A “Town Centre Exception” style survey required</a:t>
            </a:r>
          </a:p>
          <a:p>
            <a:pPr marL="0" indent="0">
              <a:buNone/>
            </a:pPr>
            <a:endParaRPr lang="en-GB" sz="2800" dirty="0"/>
          </a:p>
          <a:p>
            <a:pPr marL="0" indent="0">
              <a:buNone/>
            </a:pPr>
            <a:endParaRPr lang="en-GB" sz="1600" dirty="0"/>
          </a:p>
          <a:p>
            <a:pPr>
              <a:buFont typeface="Wingdings" panose="05000000000000000000" pitchFamily="2" charset="2"/>
              <a:buChar char="q"/>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6" name="Picture 5"/>
          <p:cNvPicPr>
            <a:picLocks noChangeAspect="1"/>
          </p:cNvPicPr>
          <p:nvPr/>
        </p:nvPicPr>
        <p:blipFill>
          <a:blip r:embed="rId4"/>
          <a:stretch>
            <a:fillRect/>
          </a:stretch>
        </p:blipFill>
        <p:spPr>
          <a:xfrm>
            <a:off x="6006517" y="2199576"/>
            <a:ext cx="5149163" cy="3669518"/>
          </a:xfrm>
          <a:prstGeom prst="rect">
            <a:avLst/>
          </a:prstGeom>
        </p:spPr>
      </p:pic>
    </p:spTree>
    <p:extLst>
      <p:ext uri="{BB962C8B-B14F-4D97-AF65-F5344CB8AC3E}">
        <p14:creationId xmlns:p14="http://schemas.microsoft.com/office/powerpoint/2010/main" val="429454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LIDL, West Bromwich: Key Results</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5" name="Content Placeholder 4"/>
          <p:cNvPicPr>
            <a:picLocks noGrp="1" noChangeAspect="1"/>
          </p:cNvPicPr>
          <p:nvPr>
            <p:ph idx="1"/>
          </p:nvPr>
        </p:nvPicPr>
        <p:blipFill>
          <a:blip r:embed="rId4"/>
          <a:stretch>
            <a:fillRect/>
          </a:stretch>
        </p:blipFill>
        <p:spPr>
          <a:xfrm>
            <a:off x="8993505" y="2039705"/>
            <a:ext cx="2162175" cy="185737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406868749"/>
              </p:ext>
            </p:extLst>
          </p:nvPr>
        </p:nvGraphicFramePr>
        <p:xfrm>
          <a:off x="1097280" y="2042178"/>
          <a:ext cx="4511675" cy="1854902"/>
        </p:xfrm>
        <a:graphic>
          <a:graphicData uri="http://schemas.openxmlformats.org/drawingml/2006/table">
            <a:tbl>
              <a:tblPr firstRow="1" firstCol="1" bandRow="1">
                <a:tableStyleId>{5C22544A-7EE6-4342-B048-85BDC9FD1C3A}</a:tableStyleId>
              </a:tblPr>
              <a:tblGrid>
                <a:gridCol w="1539875">
                  <a:extLst>
                    <a:ext uri="{9D8B030D-6E8A-4147-A177-3AD203B41FA5}">
                      <a16:colId xmlns:a16="http://schemas.microsoft.com/office/drawing/2014/main" val="3008006131"/>
                    </a:ext>
                  </a:extLst>
                </a:gridCol>
                <a:gridCol w="742950">
                  <a:extLst>
                    <a:ext uri="{9D8B030D-6E8A-4147-A177-3AD203B41FA5}">
                      <a16:colId xmlns:a16="http://schemas.microsoft.com/office/drawing/2014/main" val="453166960"/>
                    </a:ext>
                  </a:extLst>
                </a:gridCol>
                <a:gridCol w="742950">
                  <a:extLst>
                    <a:ext uri="{9D8B030D-6E8A-4147-A177-3AD203B41FA5}">
                      <a16:colId xmlns:a16="http://schemas.microsoft.com/office/drawing/2014/main" val="4014439897"/>
                    </a:ext>
                  </a:extLst>
                </a:gridCol>
                <a:gridCol w="742950">
                  <a:extLst>
                    <a:ext uri="{9D8B030D-6E8A-4147-A177-3AD203B41FA5}">
                      <a16:colId xmlns:a16="http://schemas.microsoft.com/office/drawing/2014/main" val="702868937"/>
                    </a:ext>
                  </a:extLst>
                </a:gridCol>
                <a:gridCol w="742950">
                  <a:extLst>
                    <a:ext uri="{9D8B030D-6E8A-4147-A177-3AD203B41FA5}">
                      <a16:colId xmlns:a16="http://schemas.microsoft.com/office/drawing/2014/main" val="4163888327"/>
                    </a:ext>
                  </a:extLst>
                </a:gridCol>
              </a:tblGrid>
              <a:tr h="0">
                <a:tc gridSpan="5">
                  <a:txBody>
                    <a:bodyPr/>
                    <a:lstStyle/>
                    <a:p>
                      <a:pPr marL="0" marR="0">
                        <a:lnSpc>
                          <a:spcPct val="107000"/>
                        </a:lnSpc>
                        <a:spcBef>
                          <a:spcPts val="0"/>
                        </a:spcBef>
                        <a:spcAft>
                          <a:spcPts val="0"/>
                        </a:spcAft>
                      </a:pPr>
                      <a:r>
                        <a:rPr lang="en-US" sz="1700">
                          <a:effectLst/>
                        </a:rPr>
                        <a:t>Tuesday 12/07/16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93605997"/>
                  </a:ext>
                </a:extLst>
              </a:tr>
              <a:tr h="0">
                <a:tc>
                  <a:txBody>
                    <a:bodyPr/>
                    <a:lstStyle/>
                    <a:p>
                      <a:pPr marL="0" marR="0">
                        <a:lnSpc>
                          <a:spcPct val="107000"/>
                        </a:lnSpc>
                        <a:spcBef>
                          <a:spcPts val="0"/>
                        </a:spcBef>
                        <a:spcAft>
                          <a:spcPts val="0"/>
                        </a:spcAft>
                      </a:pPr>
                      <a:r>
                        <a:rPr lang="en-US" sz="1700">
                          <a:effectLst/>
                        </a:rPr>
                        <a:t>Mode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50376404"/>
                  </a:ext>
                </a:extLst>
              </a:tr>
              <a:tr h="0">
                <a:tc>
                  <a:txBody>
                    <a:bodyPr/>
                    <a:lstStyle/>
                    <a:p>
                      <a:pPr marL="0" marR="0">
                        <a:lnSpc>
                          <a:spcPct val="107000"/>
                        </a:lnSpc>
                        <a:spcBef>
                          <a:spcPts val="0"/>
                        </a:spcBef>
                        <a:spcAft>
                          <a:spcPts val="0"/>
                        </a:spcAft>
                      </a:pPr>
                      <a:r>
                        <a:rPr lang="en-US" sz="1700">
                          <a:effectLst/>
                        </a:rPr>
                        <a:t>Vehicle Occ.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1117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1116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2233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53.8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0137789"/>
                  </a:ext>
                </a:extLst>
              </a:tr>
              <a:tr h="0">
                <a:tc>
                  <a:txBody>
                    <a:bodyPr/>
                    <a:lstStyle/>
                    <a:p>
                      <a:pPr marL="0" marR="0">
                        <a:lnSpc>
                          <a:spcPct val="107000"/>
                        </a:lnSpc>
                        <a:spcBef>
                          <a:spcPts val="0"/>
                        </a:spcBef>
                        <a:spcAft>
                          <a:spcPts val="0"/>
                        </a:spcAft>
                      </a:pPr>
                      <a:r>
                        <a:rPr lang="en-US" sz="1700">
                          <a:effectLst/>
                        </a:rPr>
                        <a:t>Pedestrians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1740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1088670"/>
                  </a:ext>
                </a:extLst>
              </a:tr>
              <a:tr h="0">
                <a:tc>
                  <a:txBody>
                    <a:bodyPr/>
                    <a:lstStyle/>
                    <a:p>
                      <a:pPr marL="0" marR="0">
                        <a:lnSpc>
                          <a:spcPct val="107000"/>
                        </a:lnSpc>
                        <a:spcBef>
                          <a:spcPts val="0"/>
                        </a:spcBef>
                        <a:spcAft>
                          <a:spcPts val="0"/>
                        </a:spcAft>
                      </a:pPr>
                      <a:r>
                        <a:rPr lang="en-US" sz="1700">
                          <a:effectLst/>
                        </a:rPr>
                        <a:t>Cyclists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8081256"/>
                  </a:ext>
                </a:extLst>
              </a:tr>
              <a:tr h="0">
                <a:tc>
                  <a:txBody>
                    <a:bodyPr/>
                    <a:lstStyle/>
                    <a:p>
                      <a:pPr marL="0" marR="0">
                        <a:lnSpc>
                          <a:spcPct val="107000"/>
                        </a:lnSpc>
                        <a:spcBef>
                          <a:spcPts val="0"/>
                        </a:spcBef>
                        <a:spcAft>
                          <a:spcPts val="0"/>
                        </a:spcAft>
                      </a:pPr>
                      <a:r>
                        <a:rPr lang="en-US" sz="1700">
                          <a:effectLst/>
                        </a:rPr>
                        <a:t>Public Trans.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75923195"/>
                  </a:ext>
                </a:extLst>
              </a:tr>
              <a:tr h="0">
                <a:tc>
                  <a:txBody>
                    <a:bodyPr/>
                    <a:lstStyle/>
                    <a:p>
                      <a:pPr marL="0" marR="0">
                        <a:lnSpc>
                          <a:spcPct val="107000"/>
                        </a:lnSpc>
                        <a:spcBef>
                          <a:spcPts val="0"/>
                        </a:spcBef>
                        <a:spcAft>
                          <a:spcPts val="0"/>
                        </a:spcAft>
                      </a:pPr>
                      <a:r>
                        <a:rPr lang="en-US" sz="1700">
                          <a:effectLst/>
                        </a:rPr>
                        <a:t>Total People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2071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2079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4150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6784735"/>
                  </a:ext>
                </a:extLst>
              </a:tr>
            </a:tbl>
          </a:graphicData>
        </a:graphic>
      </p:graphicFrame>
      <p:pic>
        <p:nvPicPr>
          <p:cNvPr id="7" name="Picture 6"/>
          <p:cNvPicPr>
            <a:picLocks noChangeAspect="1"/>
          </p:cNvPicPr>
          <p:nvPr/>
        </p:nvPicPr>
        <p:blipFill>
          <a:blip r:embed="rId5"/>
          <a:stretch>
            <a:fillRect/>
          </a:stretch>
        </p:blipFill>
        <p:spPr>
          <a:xfrm>
            <a:off x="6356113" y="2039705"/>
            <a:ext cx="1885922" cy="178305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585923234"/>
              </p:ext>
            </p:extLst>
          </p:nvPr>
        </p:nvGraphicFramePr>
        <p:xfrm>
          <a:off x="1097280" y="4201898"/>
          <a:ext cx="4511675" cy="1854902"/>
        </p:xfrm>
        <a:graphic>
          <a:graphicData uri="http://schemas.openxmlformats.org/drawingml/2006/table">
            <a:tbl>
              <a:tblPr firstRow="1" firstCol="1" bandRow="1">
                <a:tableStyleId>{5C22544A-7EE6-4342-B048-85BDC9FD1C3A}</a:tableStyleId>
              </a:tblPr>
              <a:tblGrid>
                <a:gridCol w="1539875">
                  <a:extLst>
                    <a:ext uri="{9D8B030D-6E8A-4147-A177-3AD203B41FA5}">
                      <a16:colId xmlns:a16="http://schemas.microsoft.com/office/drawing/2014/main" val="2490182360"/>
                    </a:ext>
                  </a:extLst>
                </a:gridCol>
                <a:gridCol w="742950">
                  <a:extLst>
                    <a:ext uri="{9D8B030D-6E8A-4147-A177-3AD203B41FA5}">
                      <a16:colId xmlns:a16="http://schemas.microsoft.com/office/drawing/2014/main" val="3174303108"/>
                    </a:ext>
                  </a:extLst>
                </a:gridCol>
                <a:gridCol w="742950">
                  <a:extLst>
                    <a:ext uri="{9D8B030D-6E8A-4147-A177-3AD203B41FA5}">
                      <a16:colId xmlns:a16="http://schemas.microsoft.com/office/drawing/2014/main" val="3333129573"/>
                    </a:ext>
                  </a:extLst>
                </a:gridCol>
                <a:gridCol w="742950">
                  <a:extLst>
                    <a:ext uri="{9D8B030D-6E8A-4147-A177-3AD203B41FA5}">
                      <a16:colId xmlns:a16="http://schemas.microsoft.com/office/drawing/2014/main" val="1279071540"/>
                    </a:ext>
                  </a:extLst>
                </a:gridCol>
                <a:gridCol w="742950">
                  <a:extLst>
                    <a:ext uri="{9D8B030D-6E8A-4147-A177-3AD203B41FA5}">
                      <a16:colId xmlns:a16="http://schemas.microsoft.com/office/drawing/2014/main" val="738692768"/>
                    </a:ext>
                  </a:extLst>
                </a:gridCol>
              </a:tblGrid>
              <a:tr h="0">
                <a:tc gridSpan="5">
                  <a:txBody>
                    <a:bodyPr/>
                    <a:lstStyle/>
                    <a:p>
                      <a:pPr marL="0" marR="0">
                        <a:lnSpc>
                          <a:spcPct val="107000"/>
                        </a:lnSpc>
                        <a:spcBef>
                          <a:spcPts val="0"/>
                        </a:spcBef>
                        <a:spcAft>
                          <a:spcPts val="0"/>
                        </a:spcAft>
                      </a:pPr>
                      <a:r>
                        <a:rPr lang="en-US" sz="1700">
                          <a:effectLst/>
                        </a:rPr>
                        <a:t>Saturday 09/07/16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9147481"/>
                  </a:ext>
                </a:extLst>
              </a:tr>
              <a:tr h="0">
                <a:tc>
                  <a:txBody>
                    <a:bodyPr/>
                    <a:lstStyle/>
                    <a:p>
                      <a:pPr marL="0" marR="0">
                        <a:lnSpc>
                          <a:spcPct val="107000"/>
                        </a:lnSpc>
                        <a:spcBef>
                          <a:spcPts val="0"/>
                        </a:spcBef>
                        <a:spcAft>
                          <a:spcPts val="0"/>
                        </a:spcAft>
                      </a:pPr>
                      <a:r>
                        <a:rPr lang="en-US" sz="1700">
                          <a:effectLst/>
                        </a:rPr>
                        <a:t>Mode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4117134"/>
                  </a:ext>
                </a:extLst>
              </a:tr>
              <a:tr h="0">
                <a:tc>
                  <a:txBody>
                    <a:bodyPr/>
                    <a:lstStyle/>
                    <a:p>
                      <a:pPr marL="0" marR="0">
                        <a:lnSpc>
                          <a:spcPct val="107000"/>
                        </a:lnSpc>
                        <a:spcBef>
                          <a:spcPts val="0"/>
                        </a:spcBef>
                        <a:spcAft>
                          <a:spcPts val="0"/>
                        </a:spcAft>
                      </a:pPr>
                      <a:r>
                        <a:rPr lang="en-US" sz="1700">
                          <a:effectLst/>
                        </a:rPr>
                        <a:t>Vehicle Occ.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2385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2373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4758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71.4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6233843"/>
                  </a:ext>
                </a:extLst>
              </a:tr>
              <a:tr h="0">
                <a:tc>
                  <a:txBody>
                    <a:bodyPr/>
                    <a:lstStyle/>
                    <a:p>
                      <a:pPr marL="0" marR="0">
                        <a:lnSpc>
                          <a:spcPct val="107000"/>
                        </a:lnSpc>
                        <a:spcBef>
                          <a:spcPts val="0"/>
                        </a:spcBef>
                        <a:spcAft>
                          <a:spcPts val="0"/>
                        </a:spcAft>
                      </a:pPr>
                      <a:r>
                        <a:rPr lang="en-US" sz="1700" dirty="0">
                          <a:effectLst/>
                        </a:rPr>
                        <a:t>Pedestrians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1715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3517219"/>
                  </a:ext>
                </a:extLst>
              </a:tr>
              <a:tr h="0">
                <a:tc>
                  <a:txBody>
                    <a:bodyPr/>
                    <a:lstStyle/>
                    <a:p>
                      <a:pPr marL="0" marR="0">
                        <a:lnSpc>
                          <a:spcPct val="107000"/>
                        </a:lnSpc>
                        <a:spcBef>
                          <a:spcPts val="0"/>
                        </a:spcBef>
                        <a:spcAft>
                          <a:spcPts val="0"/>
                        </a:spcAft>
                      </a:pPr>
                      <a:r>
                        <a:rPr lang="en-US" sz="1700" dirty="0">
                          <a:effectLst/>
                        </a:rPr>
                        <a:t>Cyclists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0638957"/>
                  </a:ext>
                </a:extLst>
              </a:tr>
              <a:tr h="0">
                <a:tc>
                  <a:txBody>
                    <a:bodyPr/>
                    <a:lstStyle/>
                    <a:p>
                      <a:pPr marL="0" marR="0">
                        <a:lnSpc>
                          <a:spcPct val="107000"/>
                        </a:lnSpc>
                        <a:spcBef>
                          <a:spcPts val="0"/>
                        </a:spcBef>
                        <a:spcAft>
                          <a:spcPts val="0"/>
                        </a:spcAft>
                      </a:pPr>
                      <a:r>
                        <a:rPr lang="en-US" sz="1700" dirty="0">
                          <a:effectLst/>
                        </a:rPr>
                        <a:t>Public Trans.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7107765"/>
                  </a:ext>
                </a:extLst>
              </a:tr>
              <a:tr h="0">
                <a:tc>
                  <a:txBody>
                    <a:bodyPr/>
                    <a:lstStyle/>
                    <a:p>
                      <a:pPr marL="0" marR="0">
                        <a:lnSpc>
                          <a:spcPct val="107000"/>
                        </a:lnSpc>
                        <a:spcBef>
                          <a:spcPts val="0"/>
                        </a:spcBef>
                        <a:spcAft>
                          <a:spcPts val="0"/>
                        </a:spcAft>
                      </a:pPr>
                      <a:r>
                        <a:rPr lang="en-US" sz="1700" dirty="0">
                          <a:effectLst/>
                        </a:rPr>
                        <a:t>Total People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3339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3321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6660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7700540"/>
                  </a:ext>
                </a:extLst>
              </a:tr>
            </a:tbl>
          </a:graphicData>
        </a:graphic>
      </p:graphicFrame>
      <p:pic>
        <p:nvPicPr>
          <p:cNvPr id="9" name="Picture 8"/>
          <p:cNvPicPr>
            <a:picLocks noChangeAspect="1"/>
          </p:cNvPicPr>
          <p:nvPr/>
        </p:nvPicPr>
        <p:blipFill>
          <a:blip r:embed="rId6"/>
          <a:stretch>
            <a:fillRect/>
          </a:stretch>
        </p:blipFill>
        <p:spPr>
          <a:xfrm>
            <a:off x="6356113" y="4201898"/>
            <a:ext cx="1992179" cy="1871225"/>
          </a:xfrm>
          <a:prstGeom prst="rect">
            <a:avLst/>
          </a:prstGeom>
        </p:spPr>
      </p:pic>
    </p:spTree>
    <p:extLst>
      <p:ext uri="{BB962C8B-B14F-4D97-AF65-F5344CB8AC3E}">
        <p14:creationId xmlns:p14="http://schemas.microsoft.com/office/powerpoint/2010/main" val="3543342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LIDL, Worcester</a:t>
            </a:r>
            <a:endParaRPr lang="en-US" dirty="0"/>
          </a:p>
        </p:txBody>
      </p:sp>
      <p:sp>
        <p:nvSpPr>
          <p:cNvPr id="3" name="Content Placeholder 2"/>
          <p:cNvSpPr>
            <a:spLocks noGrp="1"/>
          </p:cNvSpPr>
          <p:nvPr>
            <p:ph idx="1"/>
          </p:nvPr>
        </p:nvSpPr>
        <p:spPr>
          <a:xfrm>
            <a:off x="1097280" y="1845734"/>
            <a:ext cx="4808570" cy="4023360"/>
          </a:xfrm>
        </p:spPr>
        <p:txBody>
          <a:bodyPr/>
          <a:lstStyle/>
          <a:p>
            <a:pPr>
              <a:buFont typeface="Wingdings" panose="05000000000000000000" pitchFamily="2" charset="2"/>
              <a:buChar char="q"/>
            </a:pPr>
            <a:r>
              <a:rPr lang="en-GB" sz="2800" dirty="0"/>
              <a:t>City with population of approx. 100,000</a:t>
            </a:r>
          </a:p>
          <a:p>
            <a:pPr>
              <a:buFont typeface="Wingdings" panose="05000000000000000000" pitchFamily="2" charset="2"/>
              <a:buChar char="q"/>
            </a:pPr>
            <a:r>
              <a:rPr lang="en-GB" sz="2800" dirty="0"/>
              <a:t>Edge of town location (northern edge)</a:t>
            </a:r>
          </a:p>
          <a:p>
            <a:pPr>
              <a:buFont typeface="Wingdings" panose="05000000000000000000" pitchFamily="2" charset="2"/>
              <a:buChar char="q"/>
            </a:pPr>
            <a:r>
              <a:rPr lang="en-GB" sz="2800" dirty="0"/>
              <a:t>Situated opposite a retail park, so care needed to include “cross over” trips correctly</a:t>
            </a:r>
          </a:p>
          <a:p>
            <a:pPr marL="0" indent="0">
              <a:buNone/>
            </a:pPr>
            <a:endParaRPr lang="en-GB" sz="1600" dirty="0"/>
          </a:p>
          <a:p>
            <a:pPr>
              <a:buFont typeface="Wingdings" panose="05000000000000000000" pitchFamily="2" charset="2"/>
              <a:buChar char="q"/>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6" name="Picture 5"/>
          <p:cNvPicPr>
            <a:picLocks noChangeAspect="1"/>
          </p:cNvPicPr>
          <p:nvPr/>
        </p:nvPicPr>
        <p:blipFill>
          <a:blip r:embed="rId4"/>
          <a:stretch>
            <a:fillRect/>
          </a:stretch>
        </p:blipFill>
        <p:spPr>
          <a:xfrm>
            <a:off x="6526635" y="2173839"/>
            <a:ext cx="4629045" cy="3695255"/>
          </a:xfrm>
          <a:prstGeom prst="rect">
            <a:avLst/>
          </a:prstGeom>
        </p:spPr>
      </p:pic>
    </p:spTree>
    <p:extLst>
      <p:ext uri="{BB962C8B-B14F-4D97-AF65-F5344CB8AC3E}">
        <p14:creationId xmlns:p14="http://schemas.microsoft.com/office/powerpoint/2010/main" val="723182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LIDL, Worcester: Key Results</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685318173"/>
              </p:ext>
            </p:extLst>
          </p:nvPr>
        </p:nvGraphicFramePr>
        <p:xfrm>
          <a:off x="1097280" y="2042178"/>
          <a:ext cx="4511675" cy="1854902"/>
        </p:xfrm>
        <a:graphic>
          <a:graphicData uri="http://schemas.openxmlformats.org/drawingml/2006/table">
            <a:tbl>
              <a:tblPr firstRow="1" firstCol="1" bandRow="1">
                <a:tableStyleId>{5C22544A-7EE6-4342-B048-85BDC9FD1C3A}</a:tableStyleId>
              </a:tblPr>
              <a:tblGrid>
                <a:gridCol w="1539875">
                  <a:extLst>
                    <a:ext uri="{9D8B030D-6E8A-4147-A177-3AD203B41FA5}">
                      <a16:colId xmlns:a16="http://schemas.microsoft.com/office/drawing/2014/main" val="2417880862"/>
                    </a:ext>
                  </a:extLst>
                </a:gridCol>
                <a:gridCol w="742950">
                  <a:extLst>
                    <a:ext uri="{9D8B030D-6E8A-4147-A177-3AD203B41FA5}">
                      <a16:colId xmlns:a16="http://schemas.microsoft.com/office/drawing/2014/main" val="56816772"/>
                    </a:ext>
                  </a:extLst>
                </a:gridCol>
                <a:gridCol w="742950">
                  <a:extLst>
                    <a:ext uri="{9D8B030D-6E8A-4147-A177-3AD203B41FA5}">
                      <a16:colId xmlns:a16="http://schemas.microsoft.com/office/drawing/2014/main" val="2882329695"/>
                    </a:ext>
                  </a:extLst>
                </a:gridCol>
                <a:gridCol w="742950">
                  <a:extLst>
                    <a:ext uri="{9D8B030D-6E8A-4147-A177-3AD203B41FA5}">
                      <a16:colId xmlns:a16="http://schemas.microsoft.com/office/drawing/2014/main" val="3214997409"/>
                    </a:ext>
                  </a:extLst>
                </a:gridCol>
                <a:gridCol w="742950">
                  <a:extLst>
                    <a:ext uri="{9D8B030D-6E8A-4147-A177-3AD203B41FA5}">
                      <a16:colId xmlns:a16="http://schemas.microsoft.com/office/drawing/2014/main" val="2633054635"/>
                    </a:ext>
                  </a:extLst>
                </a:gridCol>
              </a:tblGrid>
              <a:tr h="0">
                <a:tc gridSpan="5">
                  <a:txBody>
                    <a:bodyPr/>
                    <a:lstStyle/>
                    <a:p>
                      <a:pPr marL="0" marR="0">
                        <a:lnSpc>
                          <a:spcPct val="107000"/>
                        </a:lnSpc>
                        <a:spcBef>
                          <a:spcPts val="0"/>
                        </a:spcBef>
                        <a:spcAft>
                          <a:spcPts val="0"/>
                        </a:spcAft>
                      </a:pPr>
                      <a:r>
                        <a:rPr lang="en-US" sz="1700">
                          <a:effectLst/>
                        </a:rPr>
                        <a:t>Wednesday 13/07/16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8910851"/>
                  </a:ext>
                </a:extLst>
              </a:tr>
              <a:tr h="0">
                <a:tc>
                  <a:txBody>
                    <a:bodyPr/>
                    <a:lstStyle/>
                    <a:p>
                      <a:pPr marL="0" marR="0">
                        <a:lnSpc>
                          <a:spcPct val="107000"/>
                        </a:lnSpc>
                        <a:spcBef>
                          <a:spcPts val="0"/>
                        </a:spcBef>
                        <a:spcAft>
                          <a:spcPts val="0"/>
                        </a:spcAft>
                      </a:pPr>
                      <a:r>
                        <a:rPr lang="en-US" sz="1700">
                          <a:effectLst/>
                        </a:rPr>
                        <a:t>Mode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6880249"/>
                  </a:ext>
                </a:extLst>
              </a:tr>
              <a:tr h="0">
                <a:tc>
                  <a:txBody>
                    <a:bodyPr/>
                    <a:lstStyle/>
                    <a:p>
                      <a:pPr marL="0" marR="0">
                        <a:lnSpc>
                          <a:spcPct val="107000"/>
                        </a:lnSpc>
                        <a:spcBef>
                          <a:spcPts val="0"/>
                        </a:spcBef>
                        <a:spcAft>
                          <a:spcPts val="0"/>
                        </a:spcAft>
                      </a:pPr>
                      <a:r>
                        <a:rPr lang="en-US" sz="1700">
                          <a:effectLst/>
                        </a:rPr>
                        <a:t>Vehicle Occ.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1708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1703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3411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91.0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7155822"/>
                  </a:ext>
                </a:extLst>
              </a:tr>
              <a:tr h="0">
                <a:tc>
                  <a:txBody>
                    <a:bodyPr/>
                    <a:lstStyle/>
                    <a:p>
                      <a:pPr marL="0" marR="0">
                        <a:lnSpc>
                          <a:spcPct val="107000"/>
                        </a:lnSpc>
                        <a:spcBef>
                          <a:spcPts val="0"/>
                        </a:spcBef>
                        <a:spcAft>
                          <a:spcPts val="0"/>
                        </a:spcAft>
                      </a:pPr>
                      <a:r>
                        <a:rPr lang="en-US" sz="1700">
                          <a:effectLst/>
                        </a:rPr>
                        <a:t>Pedestrians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155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156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0873773"/>
                  </a:ext>
                </a:extLst>
              </a:tr>
              <a:tr h="0">
                <a:tc>
                  <a:txBody>
                    <a:bodyPr/>
                    <a:lstStyle/>
                    <a:p>
                      <a:pPr marL="0" marR="0">
                        <a:lnSpc>
                          <a:spcPct val="107000"/>
                        </a:lnSpc>
                        <a:spcBef>
                          <a:spcPts val="0"/>
                        </a:spcBef>
                        <a:spcAft>
                          <a:spcPts val="0"/>
                        </a:spcAft>
                      </a:pPr>
                      <a:r>
                        <a:rPr lang="en-US" sz="1700">
                          <a:effectLst/>
                        </a:rPr>
                        <a:t>Cyclists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8684539"/>
                  </a:ext>
                </a:extLst>
              </a:tr>
              <a:tr h="0">
                <a:tc>
                  <a:txBody>
                    <a:bodyPr/>
                    <a:lstStyle/>
                    <a:p>
                      <a:pPr marL="0" marR="0">
                        <a:lnSpc>
                          <a:spcPct val="107000"/>
                        </a:lnSpc>
                        <a:spcBef>
                          <a:spcPts val="0"/>
                        </a:spcBef>
                        <a:spcAft>
                          <a:spcPts val="0"/>
                        </a:spcAft>
                      </a:pPr>
                      <a:r>
                        <a:rPr lang="en-US" sz="1700">
                          <a:effectLst/>
                        </a:rPr>
                        <a:t>Public Trans.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5708581"/>
                  </a:ext>
                </a:extLst>
              </a:tr>
              <a:tr h="0">
                <a:tc>
                  <a:txBody>
                    <a:bodyPr/>
                    <a:lstStyle/>
                    <a:p>
                      <a:pPr marL="0" marR="0">
                        <a:lnSpc>
                          <a:spcPct val="107000"/>
                        </a:lnSpc>
                        <a:spcBef>
                          <a:spcPts val="0"/>
                        </a:spcBef>
                        <a:spcAft>
                          <a:spcPts val="0"/>
                        </a:spcAft>
                      </a:pPr>
                      <a:r>
                        <a:rPr lang="en-US" sz="1700">
                          <a:effectLst/>
                        </a:rPr>
                        <a:t>Total People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1876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1872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3748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5642970"/>
                  </a:ext>
                </a:extLst>
              </a:tr>
            </a:tbl>
          </a:graphicData>
        </a:graphic>
      </p:graphicFrame>
      <p:pic>
        <p:nvPicPr>
          <p:cNvPr id="6" name="Content Placeholder 4"/>
          <p:cNvPicPr>
            <a:picLocks noGrp="1" noChangeAspect="1"/>
          </p:cNvPicPr>
          <p:nvPr>
            <p:ph idx="1"/>
          </p:nvPr>
        </p:nvPicPr>
        <p:blipFill>
          <a:blip r:embed="rId4"/>
          <a:stretch>
            <a:fillRect/>
          </a:stretch>
        </p:blipFill>
        <p:spPr>
          <a:xfrm>
            <a:off x="8993505" y="2039705"/>
            <a:ext cx="2162175" cy="1857375"/>
          </a:xfrm>
          <a:prstGeom prst="rect">
            <a:avLst/>
          </a:prstGeom>
        </p:spPr>
      </p:pic>
      <p:pic>
        <p:nvPicPr>
          <p:cNvPr id="7" name="Picture 6"/>
          <p:cNvPicPr>
            <a:picLocks noChangeAspect="1"/>
          </p:cNvPicPr>
          <p:nvPr/>
        </p:nvPicPr>
        <p:blipFill>
          <a:blip r:embed="rId5"/>
          <a:stretch>
            <a:fillRect/>
          </a:stretch>
        </p:blipFill>
        <p:spPr>
          <a:xfrm>
            <a:off x="6318991" y="2039705"/>
            <a:ext cx="1964478" cy="184391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629130243"/>
              </p:ext>
            </p:extLst>
          </p:nvPr>
        </p:nvGraphicFramePr>
        <p:xfrm>
          <a:off x="1097280" y="4195964"/>
          <a:ext cx="4511675" cy="1854902"/>
        </p:xfrm>
        <a:graphic>
          <a:graphicData uri="http://schemas.openxmlformats.org/drawingml/2006/table">
            <a:tbl>
              <a:tblPr firstRow="1" firstCol="1" bandRow="1">
                <a:tableStyleId>{5C22544A-7EE6-4342-B048-85BDC9FD1C3A}</a:tableStyleId>
              </a:tblPr>
              <a:tblGrid>
                <a:gridCol w="1539875">
                  <a:extLst>
                    <a:ext uri="{9D8B030D-6E8A-4147-A177-3AD203B41FA5}">
                      <a16:colId xmlns:a16="http://schemas.microsoft.com/office/drawing/2014/main" val="17830986"/>
                    </a:ext>
                  </a:extLst>
                </a:gridCol>
                <a:gridCol w="742950">
                  <a:extLst>
                    <a:ext uri="{9D8B030D-6E8A-4147-A177-3AD203B41FA5}">
                      <a16:colId xmlns:a16="http://schemas.microsoft.com/office/drawing/2014/main" val="3171926625"/>
                    </a:ext>
                  </a:extLst>
                </a:gridCol>
                <a:gridCol w="742950">
                  <a:extLst>
                    <a:ext uri="{9D8B030D-6E8A-4147-A177-3AD203B41FA5}">
                      <a16:colId xmlns:a16="http://schemas.microsoft.com/office/drawing/2014/main" val="149233733"/>
                    </a:ext>
                  </a:extLst>
                </a:gridCol>
                <a:gridCol w="742950">
                  <a:extLst>
                    <a:ext uri="{9D8B030D-6E8A-4147-A177-3AD203B41FA5}">
                      <a16:colId xmlns:a16="http://schemas.microsoft.com/office/drawing/2014/main" val="1376632189"/>
                    </a:ext>
                  </a:extLst>
                </a:gridCol>
                <a:gridCol w="742950">
                  <a:extLst>
                    <a:ext uri="{9D8B030D-6E8A-4147-A177-3AD203B41FA5}">
                      <a16:colId xmlns:a16="http://schemas.microsoft.com/office/drawing/2014/main" val="1900340901"/>
                    </a:ext>
                  </a:extLst>
                </a:gridCol>
              </a:tblGrid>
              <a:tr h="0">
                <a:tc gridSpan="5">
                  <a:txBody>
                    <a:bodyPr/>
                    <a:lstStyle/>
                    <a:p>
                      <a:pPr marL="0" marR="0">
                        <a:lnSpc>
                          <a:spcPct val="107000"/>
                        </a:lnSpc>
                        <a:spcBef>
                          <a:spcPts val="0"/>
                        </a:spcBef>
                        <a:spcAft>
                          <a:spcPts val="0"/>
                        </a:spcAft>
                      </a:pPr>
                      <a:r>
                        <a:rPr lang="en-US" sz="1700">
                          <a:effectLst/>
                        </a:rPr>
                        <a:t>Saturday 16/07/16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82802528"/>
                  </a:ext>
                </a:extLst>
              </a:tr>
              <a:tr h="0">
                <a:tc>
                  <a:txBody>
                    <a:bodyPr/>
                    <a:lstStyle/>
                    <a:p>
                      <a:pPr marL="0" marR="0">
                        <a:lnSpc>
                          <a:spcPct val="107000"/>
                        </a:lnSpc>
                        <a:spcBef>
                          <a:spcPts val="0"/>
                        </a:spcBef>
                        <a:spcAft>
                          <a:spcPts val="0"/>
                        </a:spcAft>
                      </a:pPr>
                      <a:r>
                        <a:rPr lang="en-US" sz="1700">
                          <a:effectLst/>
                        </a:rPr>
                        <a:t>Mode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8011139"/>
                  </a:ext>
                </a:extLst>
              </a:tr>
              <a:tr h="0">
                <a:tc>
                  <a:txBody>
                    <a:bodyPr/>
                    <a:lstStyle/>
                    <a:p>
                      <a:pPr marL="0" marR="0">
                        <a:lnSpc>
                          <a:spcPct val="107000"/>
                        </a:lnSpc>
                        <a:spcBef>
                          <a:spcPts val="0"/>
                        </a:spcBef>
                        <a:spcAft>
                          <a:spcPts val="0"/>
                        </a:spcAft>
                      </a:pPr>
                      <a:r>
                        <a:rPr lang="en-US" sz="1700">
                          <a:effectLst/>
                        </a:rPr>
                        <a:t>Vehicle Occ.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2307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2291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4598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83.1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4272552"/>
                  </a:ext>
                </a:extLst>
              </a:tr>
              <a:tr h="0">
                <a:tc>
                  <a:txBody>
                    <a:bodyPr/>
                    <a:lstStyle/>
                    <a:p>
                      <a:pPr marL="0" marR="0">
                        <a:lnSpc>
                          <a:spcPct val="107000"/>
                        </a:lnSpc>
                        <a:spcBef>
                          <a:spcPts val="0"/>
                        </a:spcBef>
                        <a:spcAft>
                          <a:spcPts val="0"/>
                        </a:spcAft>
                      </a:pPr>
                      <a:r>
                        <a:rPr lang="en-US" sz="1700">
                          <a:effectLst/>
                        </a:rPr>
                        <a:t>Pedestrians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430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2812697"/>
                  </a:ext>
                </a:extLst>
              </a:tr>
              <a:tr h="0">
                <a:tc>
                  <a:txBody>
                    <a:bodyPr/>
                    <a:lstStyle/>
                    <a:p>
                      <a:pPr marL="0" marR="0">
                        <a:lnSpc>
                          <a:spcPct val="107000"/>
                        </a:lnSpc>
                        <a:spcBef>
                          <a:spcPts val="0"/>
                        </a:spcBef>
                        <a:spcAft>
                          <a:spcPts val="0"/>
                        </a:spcAft>
                      </a:pPr>
                      <a:r>
                        <a:rPr lang="en-US" sz="1700">
                          <a:effectLst/>
                        </a:rPr>
                        <a:t>Cyclists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69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4779859"/>
                  </a:ext>
                </a:extLst>
              </a:tr>
              <a:tr h="0">
                <a:tc>
                  <a:txBody>
                    <a:bodyPr/>
                    <a:lstStyle/>
                    <a:p>
                      <a:pPr marL="0" marR="0">
                        <a:lnSpc>
                          <a:spcPct val="107000"/>
                        </a:lnSpc>
                        <a:spcBef>
                          <a:spcPts val="0"/>
                        </a:spcBef>
                        <a:spcAft>
                          <a:spcPts val="0"/>
                        </a:spcAft>
                      </a:pPr>
                      <a:r>
                        <a:rPr lang="en-US" sz="1700">
                          <a:effectLst/>
                        </a:rPr>
                        <a:t>Public Trans.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7364721"/>
                  </a:ext>
                </a:extLst>
              </a:tr>
              <a:tr h="0">
                <a:tc>
                  <a:txBody>
                    <a:bodyPr/>
                    <a:lstStyle/>
                    <a:p>
                      <a:pPr marL="0" marR="0">
                        <a:lnSpc>
                          <a:spcPct val="107000"/>
                        </a:lnSpc>
                        <a:spcBef>
                          <a:spcPts val="0"/>
                        </a:spcBef>
                        <a:spcAft>
                          <a:spcPts val="0"/>
                        </a:spcAft>
                      </a:pPr>
                      <a:r>
                        <a:rPr lang="en-US" sz="1700">
                          <a:effectLst/>
                        </a:rPr>
                        <a:t>Total People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2772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2763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5535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9809242"/>
                  </a:ext>
                </a:extLst>
              </a:tr>
            </a:tbl>
          </a:graphicData>
        </a:graphic>
      </p:graphicFrame>
      <p:pic>
        <p:nvPicPr>
          <p:cNvPr id="9" name="Picture 8"/>
          <p:cNvPicPr>
            <a:picLocks noChangeAspect="1"/>
          </p:cNvPicPr>
          <p:nvPr/>
        </p:nvPicPr>
        <p:blipFill>
          <a:blip r:embed="rId6"/>
          <a:stretch>
            <a:fillRect/>
          </a:stretch>
        </p:blipFill>
        <p:spPr>
          <a:xfrm>
            <a:off x="6390878" y="4195964"/>
            <a:ext cx="1892591" cy="1864131"/>
          </a:xfrm>
          <a:prstGeom prst="rect">
            <a:avLst/>
          </a:prstGeom>
        </p:spPr>
      </p:pic>
    </p:spTree>
    <p:extLst>
      <p:ext uri="{BB962C8B-B14F-4D97-AF65-F5344CB8AC3E}">
        <p14:creationId xmlns:p14="http://schemas.microsoft.com/office/powerpoint/2010/main" val="4066983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Closing Points to Note</a:t>
            </a:r>
            <a:endParaRPr lang="en-US"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lang="en-GB" sz="2800" dirty="0"/>
              <a:t>The sites surveyed covered a variety of location types, which clearly have an effect on modal split.</a:t>
            </a:r>
          </a:p>
          <a:p>
            <a:pPr>
              <a:buFont typeface="Wingdings" panose="05000000000000000000" pitchFamily="2" charset="2"/>
              <a:buChar char="q"/>
            </a:pPr>
            <a:r>
              <a:rPr lang="en-GB" sz="2800" dirty="0"/>
              <a:t>As expected, Saturdays were busier than weekdays for each of the sites.</a:t>
            </a:r>
          </a:p>
          <a:p>
            <a:pPr>
              <a:buFont typeface="Wingdings" panose="05000000000000000000" pitchFamily="2" charset="2"/>
              <a:buChar char="q"/>
            </a:pPr>
            <a:r>
              <a:rPr lang="en-GB" sz="2800" dirty="0"/>
              <a:t>For groups of sites such as this, there may often be the need to adjust survey techniques in line with the TRICS Multi-Modal Methodology to ensure correctness in the results.</a:t>
            </a:r>
          </a:p>
          <a:p>
            <a:pPr>
              <a:buFont typeface="Wingdings" panose="05000000000000000000" pitchFamily="2" charset="2"/>
              <a:buChar char="q"/>
            </a:pPr>
            <a:r>
              <a:rPr lang="en-GB" sz="2800" dirty="0"/>
              <a:t>This was the first group of independently managed surveys dealt with by TRICS, and more are expected to arrive.</a:t>
            </a:r>
          </a:p>
          <a:p>
            <a:pPr>
              <a:buFont typeface="Wingdings" panose="05000000000000000000" pitchFamily="2" charset="2"/>
              <a:buChar char="q"/>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spTree>
    <p:extLst>
      <p:ext uri="{BB962C8B-B14F-4D97-AF65-F5344CB8AC3E}">
        <p14:creationId xmlns:p14="http://schemas.microsoft.com/office/powerpoint/2010/main" val="35353607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Surveys at 6 LIDL Stores</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q"/>
            </a:pPr>
            <a:r>
              <a:rPr lang="en-GB" sz="3200" dirty="0"/>
              <a:t>Surveys undertaken in July 2016</a:t>
            </a:r>
          </a:p>
          <a:p>
            <a:pPr>
              <a:buFont typeface="Wingdings" panose="05000000000000000000" pitchFamily="2" charset="2"/>
              <a:buChar char="q"/>
            </a:pPr>
            <a:r>
              <a:rPr lang="en-GB" sz="3200" dirty="0"/>
              <a:t>One weekday plus one weekend day surveyed per site</a:t>
            </a:r>
          </a:p>
          <a:p>
            <a:pPr>
              <a:buFont typeface="Wingdings" panose="05000000000000000000" pitchFamily="2" charset="2"/>
              <a:buChar char="q"/>
            </a:pPr>
            <a:r>
              <a:rPr lang="en-GB" sz="3200" dirty="0"/>
              <a:t>Surveys independently commissioned</a:t>
            </a:r>
          </a:p>
          <a:p>
            <a:pPr>
              <a:buFont typeface="Wingdings" panose="05000000000000000000" pitchFamily="2" charset="2"/>
              <a:buChar char="q"/>
            </a:pPr>
            <a:r>
              <a:rPr lang="en-GB" sz="3200" dirty="0"/>
              <a:t>All data input and validated by TRICS</a:t>
            </a:r>
          </a:p>
          <a:p>
            <a:pPr marL="0" indent="0">
              <a:buNone/>
            </a:pPr>
            <a:endParaRPr lang="en-GB" sz="2800" dirty="0"/>
          </a:p>
          <a:p>
            <a:pPr>
              <a:buFont typeface="Wingdings" panose="05000000000000000000" pitchFamily="2" charset="2"/>
              <a:buChar char="q"/>
            </a:pP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0778" y="3874192"/>
            <a:ext cx="1994902" cy="1994902"/>
          </a:xfrm>
          <a:prstGeom prst="rect">
            <a:avLst/>
          </a:prstGeom>
        </p:spPr>
      </p:pic>
    </p:spTree>
    <p:extLst>
      <p:ext uri="{BB962C8B-B14F-4D97-AF65-F5344CB8AC3E}">
        <p14:creationId xmlns:p14="http://schemas.microsoft.com/office/powerpoint/2010/main" val="245368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Store Locations</a:t>
            </a:r>
            <a:endParaRPr lang="en-US" dirty="0"/>
          </a:p>
        </p:txBody>
      </p:sp>
      <p:sp>
        <p:nvSpPr>
          <p:cNvPr id="3" name="Content Placeholder 2"/>
          <p:cNvSpPr>
            <a:spLocks noGrp="1"/>
          </p:cNvSpPr>
          <p:nvPr>
            <p:ph idx="1"/>
          </p:nvPr>
        </p:nvSpPr>
        <p:spPr>
          <a:xfrm>
            <a:off x="1097280" y="1845734"/>
            <a:ext cx="4204562" cy="4023360"/>
          </a:xfrm>
        </p:spPr>
        <p:txBody>
          <a:bodyPr>
            <a:noAutofit/>
          </a:bodyPr>
          <a:lstStyle/>
          <a:p>
            <a:pPr>
              <a:buFont typeface="Wingdings" panose="05000000000000000000" pitchFamily="2" charset="2"/>
              <a:buChar char="q"/>
            </a:pPr>
            <a:r>
              <a:rPr lang="en-GB" sz="2800" dirty="0"/>
              <a:t>Bingham (Nottinghamshire)</a:t>
            </a:r>
          </a:p>
          <a:p>
            <a:pPr>
              <a:buFont typeface="Wingdings" panose="05000000000000000000" pitchFamily="2" charset="2"/>
              <a:buChar char="q"/>
            </a:pPr>
            <a:r>
              <a:rPr lang="en-GB" sz="2800" dirty="0"/>
              <a:t>Birmingham</a:t>
            </a:r>
          </a:p>
          <a:p>
            <a:pPr>
              <a:buFont typeface="Wingdings" panose="05000000000000000000" pitchFamily="2" charset="2"/>
              <a:buChar char="q"/>
            </a:pPr>
            <a:r>
              <a:rPr lang="en-GB" sz="2800" dirty="0"/>
              <a:t>Rushden (Northamptonshire)</a:t>
            </a:r>
          </a:p>
          <a:p>
            <a:pPr>
              <a:buFont typeface="Wingdings" panose="05000000000000000000" pitchFamily="2" charset="2"/>
              <a:buChar char="q"/>
            </a:pPr>
            <a:r>
              <a:rPr lang="en-GB" sz="2800" dirty="0"/>
              <a:t>Skegness</a:t>
            </a:r>
          </a:p>
          <a:p>
            <a:pPr>
              <a:buFont typeface="Wingdings" panose="05000000000000000000" pitchFamily="2" charset="2"/>
              <a:buChar char="q"/>
            </a:pPr>
            <a:r>
              <a:rPr lang="en-GB" sz="2800" dirty="0"/>
              <a:t>West Bromwich</a:t>
            </a:r>
          </a:p>
          <a:p>
            <a:pPr>
              <a:buFont typeface="Wingdings" panose="05000000000000000000" pitchFamily="2" charset="2"/>
              <a:buChar char="q"/>
            </a:pPr>
            <a:r>
              <a:rPr lang="en-GB" sz="2800" dirty="0"/>
              <a:t>Worcester</a:t>
            </a:r>
            <a:endParaRPr lang="en-US" sz="2800" dirty="0"/>
          </a:p>
        </p:txBody>
      </p:sp>
      <p:pic>
        <p:nvPicPr>
          <p:cNvPr id="4" name="Picture 3"/>
          <p:cNvPicPr>
            <a:picLocks noChangeAspect="1"/>
          </p:cNvPicPr>
          <p:nvPr/>
        </p:nvPicPr>
        <p:blipFill>
          <a:blip r:embed="rId3"/>
          <a:stretch>
            <a:fillRect/>
          </a:stretch>
        </p:blipFill>
        <p:spPr>
          <a:xfrm>
            <a:off x="5016617" y="1835293"/>
            <a:ext cx="6139063" cy="4414724"/>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spTree>
    <p:extLst>
      <p:ext uri="{BB962C8B-B14F-4D97-AF65-F5344CB8AC3E}">
        <p14:creationId xmlns:p14="http://schemas.microsoft.com/office/powerpoint/2010/main" val="987930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Independent Surveys Work</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GB" sz="3200" dirty="0"/>
              <a:t>Managed and undertaken independently of TRICS</a:t>
            </a:r>
          </a:p>
          <a:p>
            <a:pPr>
              <a:buFont typeface="Wingdings" panose="05000000000000000000" pitchFamily="2" charset="2"/>
              <a:buChar char="q"/>
            </a:pPr>
            <a:r>
              <a:rPr lang="en-GB" sz="3200" dirty="0"/>
              <a:t>Surveys use the standard TRICS data collection methodology</a:t>
            </a:r>
          </a:p>
          <a:p>
            <a:pPr>
              <a:buFont typeface="Wingdings" panose="05000000000000000000" pitchFamily="2" charset="2"/>
              <a:buChar char="q"/>
            </a:pPr>
            <a:r>
              <a:rPr lang="en-GB" sz="3200" dirty="0"/>
              <a:t>Supplied to TRICS for data input and validation</a:t>
            </a:r>
          </a:p>
          <a:p>
            <a:pPr>
              <a:buFont typeface="Wingdings" panose="05000000000000000000" pitchFamily="2" charset="2"/>
              <a:buChar char="q"/>
            </a:pPr>
            <a:r>
              <a:rPr lang="en-GB" sz="3200" dirty="0"/>
              <a:t>Certified as TRICS Compliant upon completion of successful validation process</a:t>
            </a:r>
            <a:endParaRPr lang="en-US" sz="3200"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spTree>
    <p:extLst>
      <p:ext uri="{BB962C8B-B14F-4D97-AF65-F5344CB8AC3E}">
        <p14:creationId xmlns:p14="http://schemas.microsoft.com/office/powerpoint/2010/main" val="4180078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LIDL, Bingham (Nottinghamshire)</a:t>
            </a:r>
            <a:endParaRPr lang="en-US" dirty="0"/>
          </a:p>
        </p:txBody>
      </p:sp>
      <p:sp>
        <p:nvSpPr>
          <p:cNvPr id="3" name="Content Placeholder 2"/>
          <p:cNvSpPr>
            <a:spLocks noGrp="1"/>
          </p:cNvSpPr>
          <p:nvPr>
            <p:ph idx="1"/>
          </p:nvPr>
        </p:nvSpPr>
        <p:spPr>
          <a:xfrm>
            <a:off x="1097280" y="1845734"/>
            <a:ext cx="4808570" cy="4023360"/>
          </a:xfrm>
        </p:spPr>
        <p:txBody>
          <a:bodyPr/>
          <a:lstStyle/>
          <a:p>
            <a:pPr>
              <a:buFont typeface="Wingdings" panose="05000000000000000000" pitchFamily="2" charset="2"/>
              <a:buChar char="q"/>
            </a:pPr>
            <a:r>
              <a:rPr lang="en-GB" sz="2800" dirty="0"/>
              <a:t>Small town to the east of Nottingham</a:t>
            </a:r>
          </a:p>
          <a:p>
            <a:pPr>
              <a:buFont typeface="Wingdings" panose="05000000000000000000" pitchFamily="2" charset="2"/>
              <a:buChar char="q"/>
            </a:pPr>
            <a:r>
              <a:rPr lang="en-GB" sz="2800" dirty="0"/>
              <a:t>Edge of town location</a:t>
            </a:r>
          </a:p>
          <a:p>
            <a:pPr>
              <a:buFont typeface="Wingdings" panose="05000000000000000000" pitchFamily="2" charset="2"/>
              <a:buChar char="q"/>
            </a:pPr>
            <a:r>
              <a:rPr lang="en-GB" sz="2800" dirty="0"/>
              <a:t>Population of approx. 9,000</a:t>
            </a:r>
          </a:p>
          <a:p>
            <a:pPr>
              <a:buFont typeface="Wingdings" panose="05000000000000000000" pitchFamily="2" charset="2"/>
              <a:buChar char="q"/>
            </a:pPr>
            <a:r>
              <a:rPr lang="en-GB" sz="2800" dirty="0"/>
              <a:t>Store has a travel plan in place</a:t>
            </a:r>
          </a:p>
          <a:p>
            <a:pPr marL="0" indent="0">
              <a:buNone/>
            </a:pPr>
            <a:endParaRPr lang="en-GB" sz="1600" dirty="0"/>
          </a:p>
          <a:p>
            <a:pPr>
              <a:buFont typeface="Wingdings" panose="05000000000000000000" pitchFamily="2" charset="2"/>
              <a:buChar char="q"/>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5" name="Picture 4"/>
          <p:cNvPicPr>
            <a:picLocks noChangeAspect="1"/>
          </p:cNvPicPr>
          <p:nvPr/>
        </p:nvPicPr>
        <p:blipFill>
          <a:blip r:embed="rId4"/>
          <a:stretch>
            <a:fillRect/>
          </a:stretch>
        </p:blipFill>
        <p:spPr>
          <a:xfrm>
            <a:off x="6345155" y="2332139"/>
            <a:ext cx="4810525" cy="3427908"/>
          </a:xfrm>
          <a:prstGeom prst="rect">
            <a:avLst/>
          </a:prstGeom>
        </p:spPr>
      </p:pic>
    </p:spTree>
    <p:extLst>
      <p:ext uri="{BB962C8B-B14F-4D97-AF65-F5344CB8AC3E}">
        <p14:creationId xmlns:p14="http://schemas.microsoft.com/office/powerpoint/2010/main" val="71450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LIDL, Bingham: Key Results</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12" name="Picture 11"/>
          <p:cNvPicPr>
            <a:picLocks noChangeAspect="1"/>
          </p:cNvPicPr>
          <p:nvPr/>
        </p:nvPicPr>
        <p:blipFill>
          <a:blip r:embed="rId4"/>
          <a:stretch>
            <a:fillRect/>
          </a:stretch>
        </p:blipFill>
        <p:spPr>
          <a:xfrm>
            <a:off x="6364548" y="2039211"/>
            <a:ext cx="1873361" cy="1853642"/>
          </a:xfrm>
          <a:prstGeom prst="rect">
            <a:avLst/>
          </a:prstGeom>
        </p:spPr>
      </p:pic>
      <p:pic>
        <p:nvPicPr>
          <p:cNvPr id="13" name="Picture 12"/>
          <p:cNvPicPr>
            <a:picLocks noChangeAspect="1"/>
          </p:cNvPicPr>
          <p:nvPr/>
        </p:nvPicPr>
        <p:blipFill>
          <a:blip r:embed="rId5"/>
          <a:stretch>
            <a:fillRect/>
          </a:stretch>
        </p:blipFill>
        <p:spPr>
          <a:xfrm>
            <a:off x="8993505" y="2035478"/>
            <a:ext cx="2162175" cy="1857375"/>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755352434"/>
              </p:ext>
            </p:extLst>
          </p:nvPr>
        </p:nvGraphicFramePr>
        <p:xfrm>
          <a:off x="1097278" y="2039211"/>
          <a:ext cx="4511675" cy="1854902"/>
        </p:xfrm>
        <a:graphic>
          <a:graphicData uri="http://schemas.openxmlformats.org/drawingml/2006/table">
            <a:tbl>
              <a:tblPr firstRow="1" firstCol="1" bandRow="1">
                <a:tableStyleId>{5C22544A-7EE6-4342-B048-85BDC9FD1C3A}</a:tableStyleId>
              </a:tblPr>
              <a:tblGrid>
                <a:gridCol w="1539875">
                  <a:extLst>
                    <a:ext uri="{9D8B030D-6E8A-4147-A177-3AD203B41FA5}">
                      <a16:colId xmlns:a16="http://schemas.microsoft.com/office/drawing/2014/main" val="4168087120"/>
                    </a:ext>
                  </a:extLst>
                </a:gridCol>
                <a:gridCol w="742950">
                  <a:extLst>
                    <a:ext uri="{9D8B030D-6E8A-4147-A177-3AD203B41FA5}">
                      <a16:colId xmlns:a16="http://schemas.microsoft.com/office/drawing/2014/main" val="2149599103"/>
                    </a:ext>
                  </a:extLst>
                </a:gridCol>
                <a:gridCol w="742950">
                  <a:extLst>
                    <a:ext uri="{9D8B030D-6E8A-4147-A177-3AD203B41FA5}">
                      <a16:colId xmlns:a16="http://schemas.microsoft.com/office/drawing/2014/main" val="1269429626"/>
                    </a:ext>
                  </a:extLst>
                </a:gridCol>
                <a:gridCol w="742950">
                  <a:extLst>
                    <a:ext uri="{9D8B030D-6E8A-4147-A177-3AD203B41FA5}">
                      <a16:colId xmlns:a16="http://schemas.microsoft.com/office/drawing/2014/main" val="699176012"/>
                    </a:ext>
                  </a:extLst>
                </a:gridCol>
                <a:gridCol w="742950">
                  <a:extLst>
                    <a:ext uri="{9D8B030D-6E8A-4147-A177-3AD203B41FA5}">
                      <a16:colId xmlns:a16="http://schemas.microsoft.com/office/drawing/2014/main" val="3906759598"/>
                    </a:ext>
                  </a:extLst>
                </a:gridCol>
              </a:tblGrid>
              <a:tr h="0">
                <a:tc gridSpan="5">
                  <a:txBody>
                    <a:bodyPr/>
                    <a:lstStyle/>
                    <a:p>
                      <a:pPr marL="0" marR="0">
                        <a:lnSpc>
                          <a:spcPct val="107000"/>
                        </a:lnSpc>
                        <a:spcBef>
                          <a:spcPts val="0"/>
                        </a:spcBef>
                        <a:spcAft>
                          <a:spcPts val="0"/>
                        </a:spcAft>
                      </a:pPr>
                      <a:r>
                        <a:rPr lang="en-US" sz="1700" dirty="0">
                          <a:effectLst/>
                        </a:rPr>
                        <a:t>Friday 15/07/16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26199168"/>
                  </a:ext>
                </a:extLst>
              </a:tr>
              <a:tr h="0">
                <a:tc>
                  <a:txBody>
                    <a:bodyPr/>
                    <a:lstStyle/>
                    <a:p>
                      <a:pPr marL="0" marR="0">
                        <a:lnSpc>
                          <a:spcPct val="107000"/>
                        </a:lnSpc>
                        <a:spcBef>
                          <a:spcPts val="0"/>
                        </a:spcBef>
                        <a:spcAft>
                          <a:spcPts val="0"/>
                        </a:spcAft>
                      </a:pPr>
                      <a:r>
                        <a:rPr lang="en-US" sz="1700">
                          <a:effectLst/>
                        </a:rPr>
                        <a:t>Mode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576587"/>
                  </a:ext>
                </a:extLst>
              </a:tr>
              <a:tr h="0">
                <a:tc>
                  <a:txBody>
                    <a:bodyPr/>
                    <a:lstStyle/>
                    <a:p>
                      <a:pPr marL="0" marR="0">
                        <a:lnSpc>
                          <a:spcPct val="107000"/>
                        </a:lnSpc>
                        <a:spcBef>
                          <a:spcPts val="0"/>
                        </a:spcBef>
                        <a:spcAft>
                          <a:spcPts val="0"/>
                        </a:spcAft>
                      </a:pPr>
                      <a:r>
                        <a:rPr lang="en-US" sz="1700">
                          <a:effectLst/>
                        </a:rPr>
                        <a:t>Vehicle Occ.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1487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1488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2975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91.8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585414"/>
                  </a:ext>
                </a:extLst>
              </a:tr>
              <a:tr h="0">
                <a:tc>
                  <a:txBody>
                    <a:bodyPr/>
                    <a:lstStyle/>
                    <a:p>
                      <a:pPr marL="0" marR="0">
                        <a:lnSpc>
                          <a:spcPct val="107000"/>
                        </a:lnSpc>
                        <a:spcBef>
                          <a:spcPts val="0"/>
                        </a:spcBef>
                        <a:spcAft>
                          <a:spcPts val="0"/>
                        </a:spcAft>
                      </a:pPr>
                      <a:r>
                        <a:rPr lang="en-US" sz="1700">
                          <a:effectLst/>
                        </a:rPr>
                        <a:t>Pedestrians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108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9411505"/>
                  </a:ext>
                </a:extLst>
              </a:tr>
              <a:tr h="0">
                <a:tc>
                  <a:txBody>
                    <a:bodyPr/>
                    <a:lstStyle/>
                    <a:p>
                      <a:pPr marL="0" marR="0">
                        <a:lnSpc>
                          <a:spcPct val="107000"/>
                        </a:lnSpc>
                        <a:spcBef>
                          <a:spcPts val="0"/>
                        </a:spcBef>
                        <a:spcAft>
                          <a:spcPts val="0"/>
                        </a:spcAft>
                      </a:pPr>
                      <a:r>
                        <a:rPr lang="en-US" sz="1700">
                          <a:effectLst/>
                        </a:rPr>
                        <a:t>Cyclists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8049238"/>
                  </a:ext>
                </a:extLst>
              </a:tr>
              <a:tr h="0">
                <a:tc>
                  <a:txBody>
                    <a:bodyPr/>
                    <a:lstStyle/>
                    <a:p>
                      <a:pPr marL="0" marR="0">
                        <a:lnSpc>
                          <a:spcPct val="107000"/>
                        </a:lnSpc>
                        <a:spcBef>
                          <a:spcPts val="0"/>
                        </a:spcBef>
                        <a:spcAft>
                          <a:spcPts val="0"/>
                        </a:spcAft>
                      </a:pPr>
                      <a:r>
                        <a:rPr lang="en-US" sz="1700">
                          <a:effectLst/>
                        </a:rPr>
                        <a:t>Public Trans.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13144667"/>
                  </a:ext>
                </a:extLst>
              </a:tr>
              <a:tr h="0">
                <a:tc>
                  <a:txBody>
                    <a:bodyPr/>
                    <a:lstStyle/>
                    <a:p>
                      <a:pPr marL="0" marR="0">
                        <a:lnSpc>
                          <a:spcPct val="107000"/>
                        </a:lnSpc>
                        <a:spcBef>
                          <a:spcPts val="0"/>
                        </a:spcBef>
                        <a:spcAft>
                          <a:spcPts val="0"/>
                        </a:spcAft>
                      </a:pPr>
                      <a:r>
                        <a:rPr lang="en-US" sz="1700">
                          <a:effectLst/>
                        </a:rPr>
                        <a:t>Total People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1621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1619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3240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31303548"/>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330076443"/>
              </p:ext>
            </p:extLst>
          </p:nvPr>
        </p:nvGraphicFramePr>
        <p:xfrm>
          <a:off x="1097279" y="4195964"/>
          <a:ext cx="4511675" cy="1854902"/>
        </p:xfrm>
        <a:graphic>
          <a:graphicData uri="http://schemas.openxmlformats.org/drawingml/2006/table">
            <a:tbl>
              <a:tblPr firstRow="1" firstCol="1" bandRow="1">
                <a:tableStyleId>{5C22544A-7EE6-4342-B048-85BDC9FD1C3A}</a:tableStyleId>
              </a:tblPr>
              <a:tblGrid>
                <a:gridCol w="1539875">
                  <a:extLst>
                    <a:ext uri="{9D8B030D-6E8A-4147-A177-3AD203B41FA5}">
                      <a16:colId xmlns:a16="http://schemas.microsoft.com/office/drawing/2014/main" val="1492977011"/>
                    </a:ext>
                  </a:extLst>
                </a:gridCol>
                <a:gridCol w="742950">
                  <a:extLst>
                    <a:ext uri="{9D8B030D-6E8A-4147-A177-3AD203B41FA5}">
                      <a16:colId xmlns:a16="http://schemas.microsoft.com/office/drawing/2014/main" val="650962698"/>
                    </a:ext>
                  </a:extLst>
                </a:gridCol>
                <a:gridCol w="742950">
                  <a:extLst>
                    <a:ext uri="{9D8B030D-6E8A-4147-A177-3AD203B41FA5}">
                      <a16:colId xmlns:a16="http://schemas.microsoft.com/office/drawing/2014/main" val="3528983998"/>
                    </a:ext>
                  </a:extLst>
                </a:gridCol>
                <a:gridCol w="742950">
                  <a:extLst>
                    <a:ext uri="{9D8B030D-6E8A-4147-A177-3AD203B41FA5}">
                      <a16:colId xmlns:a16="http://schemas.microsoft.com/office/drawing/2014/main" val="1754880979"/>
                    </a:ext>
                  </a:extLst>
                </a:gridCol>
                <a:gridCol w="742950">
                  <a:extLst>
                    <a:ext uri="{9D8B030D-6E8A-4147-A177-3AD203B41FA5}">
                      <a16:colId xmlns:a16="http://schemas.microsoft.com/office/drawing/2014/main" val="2313015389"/>
                    </a:ext>
                  </a:extLst>
                </a:gridCol>
              </a:tblGrid>
              <a:tr h="0">
                <a:tc gridSpan="5">
                  <a:txBody>
                    <a:bodyPr/>
                    <a:lstStyle/>
                    <a:p>
                      <a:pPr marL="0" marR="0">
                        <a:lnSpc>
                          <a:spcPct val="107000"/>
                        </a:lnSpc>
                        <a:spcBef>
                          <a:spcPts val="0"/>
                        </a:spcBef>
                        <a:spcAft>
                          <a:spcPts val="0"/>
                        </a:spcAft>
                      </a:pPr>
                      <a:r>
                        <a:rPr lang="en-US" sz="1700">
                          <a:effectLst/>
                        </a:rPr>
                        <a:t>Saturday 16/07/16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8115403"/>
                  </a:ext>
                </a:extLst>
              </a:tr>
              <a:tr h="0">
                <a:tc>
                  <a:txBody>
                    <a:bodyPr/>
                    <a:lstStyle/>
                    <a:p>
                      <a:pPr marL="0" marR="0">
                        <a:lnSpc>
                          <a:spcPct val="107000"/>
                        </a:lnSpc>
                        <a:spcBef>
                          <a:spcPts val="0"/>
                        </a:spcBef>
                        <a:spcAft>
                          <a:spcPts val="0"/>
                        </a:spcAft>
                      </a:pPr>
                      <a:r>
                        <a:rPr lang="en-US" sz="1700">
                          <a:effectLst/>
                        </a:rPr>
                        <a:t>Mode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4298864"/>
                  </a:ext>
                </a:extLst>
              </a:tr>
              <a:tr h="0">
                <a:tc>
                  <a:txBody>
                    <a:bodyPr/>
                    <a:lstStyle/>
                    <a:p>
                      <a:pPr marL="0" marR="0">
                        <a:lnSpc>
                          <a:spcPct val="107000"/>
                        </a:lnSpc>
                        <a:spcBef>
                          <a:spcPts val="0"/>
                        </a:spcBef>
                        <a:spcAft>
                          <a:spcPts val="0"/>
                        </a:spcAft>
                      </a:pPr>
                      <a:r>
                        <a:rPr lang="en-US" sz="1700">
                          <a:effectLst/>
                        </a:rPr>
                        <a:t>Vehicle Occ.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1857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1848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3705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96.5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0952060"/>
                  </a:ext>
                </a:extLst>
              </a:tr>
              <a:tr h="0">
                <a:tc>
                  <a:txBody>
                    <a:bodyPr/>
                    <a:lstStyle/>
                    <a:p>
                      <a:pPr marL="0" marR="0">
                        <a:lnSpc>
                          <a:spcPct val="107000"/>
                        </a:lnSpc>
                        <a:spcBef>
                          <a:spcPts val="0"/>
                        </a:spcBef>
                        <a:spcAft>
                          <a:spcPts val="0"/>
                        </a:spcAft>
                      </a:pPr>
                      <a:r>
                        <a:rPr lang="en-US" sz="1700">
                          <a:effectLst/>
                        </a:rPr>
                        <a:t>Pedestrians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66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61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127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3325614"/>
                  </a:ext>
                </a:extLst>
              </a:tr>
              <a:tr h="0">
                <a:tc>
                  <a:txBody>
                    <a:bodyPr/>
                    <a:lstStyle/>
                    <a:p>
                      <a:pPr marL="0" marR="0">
                        <a:lnSpc>
                          <a:spcPct val="107000"/>
                        </a:lnSpc>
                        <a:spcBef>
                          <a:spcPts val="0"/>
                        </a:spcBef>
                        <a:spcAft>
                          <a:spcPts val="0"/>
                        </a:spcAft>
                      </a:pPr>
                      <a:r>
                        <a:rPr lang="en-US" sz="1700">
                          <a:effectLst/>
                        </a:rPr>
                        <a:t>Cyclists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2340865"/>
                  </a:ext>
                </a:extLst>
              </a:tr>
              <a:tr h="0">
                <a:tc>
                  <a:txBody>
                    <a:bodyPr/>
                    <a:lstStyle/>
                    <a:p>
                      <a:pPr marL="0" marR="0">
                        <a:lnSpc>
                          <a:spcPct val="107000"/>
                        </a:lnSpc>
                        <a:spcBef>
                          <a:spcPts val="0"/>
                        </a:spcBef>
                        <a:spcAft>
                          <a:spcPts val="0"/>
                        </a:spcAft>
                      </a:pPr>
                      <a:r>
                        <a:rPr lang="en-US" sz="1700">
                          <a:effectLst/>
                        </a:rPr>
                        <a:t>Public Trans.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78334034"/>
                  </a:ext>
                </a:extLst>
              </a:tr>
              <a:tr h="0">
                <a:tc>
                  <a:txBody>
                    <a:bodyPr/>
                    <a:lstStyle/>
                    <a:p>
                      <a:pPr marL="0" marR="0">
                        <a:lnSpc>
                          <a:spcPct val="107000"/>
                        </a:lnSpc>
                        <a:spcBef>
                          <a:spcPts val="0"/>
                        </a:spcBef>
                        <a:spcAft>
                          <a:spcPts val="0"/>
                        </a:spcAft>
                      </a:pPr>
                      <a:r>
                        <a:rPr lang="en-US" sz="1700">
                          <a:effectLst/>
                        </a:rPr>
                        <a:t>Total People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1928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1913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3841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3022409"/>
                  </a:ext>
                </a:extLst>
              </a:tr>
            </a:tbl>
          </a:graphicData>
        </a:graphic>
      </p:graphicFrame>
      <p:pic>
        <p:nvPicPr>
          <p:cNvPr id="16" name="Picture 15"/>
          <p:cNvPicPr>
            <a:picLocks noChangeAspect="1"/>
          </p:cNvPicPr>
          <p:nvPr/>
        </p:nvPicPr>
        <p:blipFill>
          <a:blip r:embed="rId6"/>
          <a:stretch>
            <a:fillRect/>
          </a:stretch>
        </p:blipFill>
        <p:spPr>
          <a:xfrm>
            <a:off x="6364548" y="4194704"/>
            <a:ext cx="2014858" cy="1879177"/>
          </a:xfrm>
          <a:prstGeom prst="rect">
            <a:avLst/>
          </a:prstGeom>
        </p:spPr>
      </p:pic>
    </p:spTree>
    <p:extLst>
      <p:ext uri="{BB962C8B-B14F-4D97-AF65-F5344CB8AC3E}">
        <p14:creationId xmlns:p14="http://schemas.microsoft.com/office/powerpoint/2010/main" val="3185006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LIDL, Birmingham</a:t>
            </a:r>
            <a:endParaRPr lang="en-US" dirty="0"/>
          </a:p>
        </p:txBody>
      </p:sp>
      <p:sp>
        <p:nvSpPr>
          <p:cNvPr id="3" name="Content Placeholder 2"/>
          <p:cNvSpPr>
            <a:spLocks noGrp="1"/>
          </p:cNvSpPr>
          <p:nvPr>
            <p:ph idx="1"/>
          </p:nvPr>
        </p:nvSpPr>
        <p:spPr>
          <a:xfrm>
            <a:off x="1097280" y="1845734"/>
            <a:ext cx="4808570" cy="4023360"/>
          </a:xfrm>
        </p:spPr>
        <p:txBody>
          <a:bodyPr/>
          <a:lstStyle/>
          <a:p>
            <a:pPr>
              <a:buFont typeface="Wingdings" panose="05000000000000000000" pitchFamily="2" charset="2"/>
              <a:buChar char="q"/>
            </a:pPr>
            <a:r>
              <a:rPr lang="en-GB" sz="2800" dirty="0" err="1"/>
              <a:t>Kitt’s</a:t>
            </a:r>
            <a:r>
              <a:rPr lang="en-GB" sz="2800" dirty="0"/>
              <a:t> Green area of Birmingham, an eastern suburb</a:t>
            </a:r>
          </a:p>
          <a:p>
            <a:pPr>
              <a:buFont typeface="Wingdings" panose="05000000000000000000" pitchFamily="2" charset="2"/>
              <a:buChar char="q"/>
            </a:pPr>
            <a:r>
              <a:rPr lang="en-GB" sz="2800" dirty="0"/>
              <a:t>Neighbourhood Centre location</a:t>
            </a:r>
          </a:p>
          <a:p>
            <a:pPr>
              <a:buFont typeface="Wingdings" panose="05000000000000000000" pitchFamily="2" charset="2"/>
              <a:buChar char="q"/>
            </a:pPr>
            <a:r>
              <a:rPr lang="en-GB" sz="2800" dirty="0"/>
              <a:t>Population within 500 metres radius 3,960</a:t>
            </a:r>
          </a:p>
          <a:p>
            <a:pPr marL="0" indent="0">
              <a:buNone/>
            </a:pPr>
            <a:endParaRPr lang="en-GB" sz="1600" dirty="0"/>
          </a:p>
          <a:p>
            <a:pPr>
              <a:buFont typeface="Wingdings" panose="05000000000000000000" pitchFamily="2" charset="2"/>
              <a:buChar char="q"/>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6" name="Picture 5"/>
          <p:cNvPicPr>
            <a:picLocks noChangeAspect="1"/>
          </p:cNvPicPr>
          <p:nvPr/>
        </p:nvPicPr>
        <p:blipFill>
          <a:blip r:embed="rId4"/>
          <a:stretch>
            <a:fillRect/>
          </a:stretch>
        </p:blipFill>
        <p:spPr>
          <a:xfrm>
            <a:off x="6101732" y="2132280"/>
            <a:ext cx="5053948" cy="3736814"/>
          </a:xfrm>
          <a:prstGeom prst="rect">
            <a:avLst/>
          </a:prstGeom>
        </p:spPr>
      </p:pic>
    </p:spTree>
    <p:extLst>
      <p:ext uri="{BB962C8B-B14F-4D97-AF65-F5344CB8AC3E}">
        <p14:creationId xmlns:p14="http://schemas.microsoft.com/office/powerpoint/2010/main" val="3837288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LIDL, Birmingham: Key Results</a:t>
            </a: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5" name="Content Placeholder 4"/>
          <p:cNvPicPr>
            <a:picLocks noGrp="1" noChangeAspect="1"/>
          </p:cNvPicPr>
          <p:nvPr>
            <p:ph idx="1"/>
          </p:nvPr>
        </p:nvPicPr>
        <p:blipFill>
          <a:blip r:embed="rId4"/>
          <a:stretch>
            <a:fillRect/>
          </a:stretch>
        </p:blipFill>
        <p:spPr>
          <a:xfrm>
            <a:off x="8993505" y="2039705"/>
            <a:ext cx="2162175" cy="1857375"/>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703186526"/>
              </p:ext>
            </p:extLst>
          </p:nvPr>
        </p:nvGraphicFramePr>
        <p:xfrm>
          <a:off x="1097280" y="2039705"/>
          <a:ext cx="4511675" cy="1854902"/>
        </p:xfrm>
        <a:graphic>
          <a:graphicData uri="http://schemas.openxmlformats.org/drawingml/2006/table">
            <a:tbl>
              <a:tblPr firstRow="1" firstCol="1" bandRow="1">
                <a:tableStyleId>{5C22544A-7EE6-4342-B048-85BDC9FD1C3A}</a:tableStyleId>
              </a:tblPr>
              <a:tblGrid>
                <a:gridCol w="1539875">
                  <a:extLst>
                    <a:ext uri="{9D8B030D-6E8A-4147-A177-3AD203B41FA5}">
                      <a16:colId xmlns:a16="http://schemas.microsoft.com/office/drawing/2014/main" val="4292788281"/>
                    </a:ext>
                  </a:extLst>
                </a:gridCol>
                <a:gridCol w="742950">
                  <a:extLst>
                    <a:ext uri="{9D8B030D-6E8A-4147-A177-3AD203B41FA5}">
                      <a16:colId xmlns:a16="http://schemas.microsoft.com/office/drawing/2014/main" val="2503200215"/>
                    </a:ext>
                  </a:extLst>
                </a:gridCol>
                <a:gridCol w="742950">
                  <a:extLst>
                    <a:ext uri="{9D8B030D-6E8A-4147-A177-3AD203B41FA5}">
                      <a16:colId xmlns:a16="http://schemas.microsoft.com/office/drawing/2014/main" val="2213327434"/>
                    </a:ext>
                  </a:extLst>
                </a:gridCol>
                <a:gridCol w="742950">
                  <a:extLst>
                    <a:ext uri="{9D8B030D-6E8A-4147-A177-3AD203B41FA5}">
                      <a16:colId xmlns:a16="http://schemas.microsoft.com/office/drawing/2014/main" val="3350198720"/>
                    </a:ext>
                  </a:extLst>
                </a:gridCol>
                <a:gridCol w="742950">
                  <a:extLst>
                    <a:ext uri="{9D8B030D-6E8A-4147-A177-3AD203B41FA5}">
                      <a16:colId xmlns:a16="http://schemas.microsoft.com/office/drawing/2014/main" val="202521300"/>
                    </a:ext>
                  </a:extLst>
                </a:gridCol>
              </a:tblGrid>
              <a:tr h="0">
                <a:tc gridSpan="5">
                  <a:txBody>
                    <a:bodyPr/>
                    <a:lstStyle/>
                    <a:p>
                      <a:pPr marL="0" marR="0">
                        <a:lnSpc>
                          <a:spcPct val="107000"/>
                        </a:lnSpc>
                        <a:spcBef>
                          <a:spcPts val="0"/>
                        </a:spcBef>
                        <a:spcAft>
                          <a:spcPts val="0"/>
                        </a:spcAft>
                      </a:pPr>
                      <a:r>
                        <a:rPr lang="en-US" sz="1700" dirty="0">
                          <a:effectLst/>
                        </a:rPr>
                        <a:t>Tuesday 12/07/16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25665085"/>
                  </a:ext>
                </a:extLst>
              </a:tr>
              <a:tr h="0">
                <a:tc>
                  <a:txBody>
                    <a:bodyPr/>
                    <a:lstStyle/>
                    <a:p>
                      <a:pPr marL="0" marR="0">
                        <a:lnSpc>
                          <a:spcPct val="107000"/>
                        </a:lnSpc>
                        <a:spcBef>
                          <a:spcPts val="0"/>
                        </a:spcBef>
                        <a:spcAft>
                          <a:spcPts val="0"/>
                        </a:spcAft>
                      </a:pPr>
                      <a:r>
                        <a:rPr lang="en-US" sz="1700">
                          <a:effectLst/>
                        </a:rPr>
                        <a:t>Mode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2107856"/>
                  </a:ext>
                </a:extLst>
              </a:tr>
              <a:tr h="0">
                <a:tc>
                  <a:txBody>
                    <a:bodyPr/>
                    <a:lstStyle/>
                    <a:p>
                      <a:pPr marL="0" marR="0">
                        <a:lnSpc>
                          <a:spcPct val="107000"/>
                        </a:lnSpc>
                        <a:spcBef>
                          <a:spcPts val="0"/>
                        </a:spcBef>
                        <a:spcAft>
                          <a:spcPts val="0"/>
                        </a:spcAft>
                      </a:pPr>
                      <a:r>
                        <a:rPr lang="en-US" sz="1700">
                          <a:effectLst/>
                        </a:rPr>
                        <a:t>Vehicle Occ.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1459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1465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2924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75.7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1145042"/>
                  </a:ext>
                </a:extLst>
              </a:tr>
              <a:tr h="0">
                <a:tc>
                  <a:txBody>
                    <a:bodyPr/>
                    <a:lstStyle/>
                    <a:p>
                      <a:pPr marL="0" marR="0">
                        <a:lnSpc>
                          <a:spcPct val="107000"/>
                        </a:lnSpc>
                        <a:spcBef>
                          <a:spcPts val="0"/>
                        </a:spcBef>
                        <a:spcAft>
                          <a:spcPts val="0"/>
                        </a:spcAft>
                      </a:pPr>
                      <a:r>
                        <a:rPr lang="en-US" sz="1700">
                          <a:effectLst/>
                        </a:rPr>
                        <a:t>Pedestrians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458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451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909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23.5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8023114"/>
                  </a:ext>
                </a:extLst>
              </a:tr>
              <a:tr h="0">
                <a:tc>
                  <a:txBody>
                    <a:bodyPr/>
                    <a:lstStyle/>
                    <a:p>
                      <a:pPr marL="0" marR="0">
                        <a:lnSpc>
                          <a:spcPct val="107000"/>
                        </a:lnSpc>
                        <a:spcBef>
                          <a:spcPts val="0"/>
                        </a:spcBef>
                        <a:spcAft>
                          <a:spcPts val="0"/>
                        </a:spcAft>
                      </a:pPr>
                      <a:r>
                        <a:rPr lang="en-US" sz="1700">
                          <a:effectLst/>
                        </a:rPr>
                        <a:t>Cyclists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2913105"/>
                  </a:ext>
                </a:extLst>
              </a:tr>
              <a:tr h="0">
                <a:tc>
                  <a:txBody>
                    <a:bodyPr/>
                    <a:lstStyle/>
                    <a:p>
                      <a:pPr marL="0" marR="0">
                        <a:lnSpc>
                          <a:spcPct val="107000"/>
                        </a:lnSpc>
                        <a:spcBef>
                          <a:spcPts val="0"/>
                        </a:spcBef>
                        <a:spcAft>
                          <a:spcPts val="0"/>
                        </a:spcAft>
                      </a:pPr>
                      <a:r>
                        <a:rPr lang="en-US" sz="1700">
                          <a:effectLst/>
                        </a:rPr>
                        <a:t>Public Trans.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672158"/>
                  </a:ext>
                </a:extLst>
              </a:tr>
              <a:tr h="0">
                <a:tc>
                  <a:txBody>
                    <a:bodyPr/>
                    <a:lstStyle/>
                    <a:p>
                      <a:pPr marL="0" marR="0">
                        <a:lnSpc>
                          <a:spcPct val="107000"/>
                        </a:lnSpc>
                        <a:spcBef>
                          <a:spcPts val="0"/>
                        </a:spcBef>
                        <a:spcAft>
                          <a:spcPts val="0"/>
                        </a:spcAft>
                      </a:pPr>
                      <a:r>
                        <a:rPr lang="en-US" sz="1700">
                          <a:effectLst/>
                        </a:rPr>
                        <a:t>Total People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1933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1932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3865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33719991"/>
                  </a:ext>
                </a:extLst>
              </a:tr>
            </a:tbl>
          </a:graphicData>
        </a:graphic>
      </p:graphicFrame>
      <p:pic>
        <p:nvPicPr>
          <p:cNvPr id="7" name="Picture 6"/>
          <p:cNvPicPr>
            <a:picLocks noChangeAspect="1"/>
          </p:cNvPicPr>
          <p:nvPr/>
        </p:nvPicPr>
        <p:blipFill>
          <a:blip r:embed="rId5"/>
          <a:stretch>
            <a:fillRect/>
          </a:stretch>
        </p:blipFill>
        <p:spPr>
          <a:xfrm>
            <a:off x="6376312" y="2039705"/>
            <a:ext cx="1890032" cy="1854902"/>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857009233"/>
              </p:ext>
            </p:extLst>
          </p:nvPr>
        </p:nvGraphicFramePr>
        <p:xfrm>
          <a:off x="1097280" y="4196952"/>
          <a:ext cx="4511675" cy="1854902"/>
        </p:xfrm>
        <a:graphic>
          <a:graphicData uri="http://schemas.openxmlformats.org/drawingml/2006/table">
            <a:tbl>
              <a:tblPr firstRow="1" firstCol="1" bandRow="1">
                <a:tableStyleId>{5C22544A-7EE6-4342-B048-85BDC9FD1C3A}</a:tableStyleId>
              </a:tblPr>
              <a:tblGrid>
                <a:gridCol w="1539875">
                  <a:extLst>
                    <a:ext uri="{9D8B030D-6E8A-4147-A177-3AD203B41FA5}">
                      <a16:colId xmlns:a16="http://schemas.microsoft.com/office/drawing/2014/main" val="1864272582"/>
                    </a:ext>
                  </a:extLst>
                </a:gridCol>
                <a:gridCol w="742950">
                  <a:extLst>
                    <a:ext uri="{9D8B030D-6E8A-4147-A177-3AD203B41FA5}">
                      <a16:colId xmlns:a16="http://schemas.microsoft.com/office/drawing/2014/main" val="1328891523"/>
                    </a:ext>
                  </a:extLst>
                </a:gridCol>
                <a:gridCol w="742950">
                  <a:extLst>
                    <a:ext uri="{9D8B030D-6E8A-4147-A177-3AD203B41FA5}">
                      <a16:colId xmlns:a16="http://schemas.microsoft.com/office/drawing/2014/main" val="3332247469"/>
                    </a:ext>
                  </a:extLst>
                </a:gridCol>
                <a:gridCol w="742950">
                  <a:extLst>
                    <a:ext uri="{9D8B030D-6E8A-4147-A177-3AD203B41FA5}">
                      <a16:colId xmlns:a16="http://schemas.microsoft.com/office/drawing/2014/main" val="2004672028"/>
                    </a:ext>
                  </a:extLst>
                </a:gridCol>
                <a:gridCol w="742950">
                  <a:extLst>
                    <a:ext uri="{9D8B030D-6E8A-4147-A177-3AD203B41FA5}">
                      <a16:colId xmlns:a16="http://schemas.microsoft.com/office/drawing/2014/main" val="1281233804"/>
                    </a:ext>
                  </a:extLst>
                </a:gridCol>
              </a:tblGrid>
              <a:tr h="0">
                <a:tc gridSpan="5">
                  <a:txBody>
                    <a:bodyPr/>
                    <a:lstStyle/>
                    <a:p>
                      <a:pPr marL="0" marR="0">
                        <a:lnSpc>
                          <a:spcPct val="107000"/>
                        </a:lnSpc>
                        <a:spcBef>
                          <a:spcPts val="0"/>
                        </a:spcBef>
                        <a:spcAft>
                          <a:spcPts val="0"/>
                        </a:spcAft>
                      </a:pPr>
                      <a:r>
                        <a:rPr lang="en-US" sz="1700">
                          <a:effectLst/>
                        </a:rPr>
                        <a:t>Saturday 09/07/16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14212109"/>
                  </a:ext>
                </a:extLst>
              </a:tr>
              <a:tr h="0">
                <a:tc>
                  <a:txBody>
                    <a:bodyPr/>
                    <a:lstStyle/>
                    <a:p>
                      <a:pPr marL="0" marR="0">
                        <a:lnSpc>
                          <a:spcPct val="107000"/>
                        </a:lnSpc>
                        <a:spcBef>
                          <a:spcPts val="0"/>
                        </a:spcBef>
                        <a:spcAft>
                          <a:spcPts val="0"/>
                        </a:spcAft>
                      </a:pPr>
                      <a:r>
                        <a:rPr lang="en-US" sz="1700">
                          <a:effectLst/>
                        </a:rPr>
                        <a:t>Mode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Out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5287742"/>
                  </a:ext>
                </a:extLst>
              </a:tr>
              <a:tr h="0">
                <a:tc>
                  <a:txBody>
                    <a:bodyPr/>
                    <a:lstStyle/>
                    <a:p>
                      <a:pPr marL="0" marR="0">
                        <a:lnSpc>
                          <a:spcPct val="107000"/>
                        </a:lnSpc>
                        <a:spcBef>
                          <a:spcPts val="0"/>
                        </a:spcBef>
                        <a:spcAft>
                          <a:spcPts val="0"/>
                        </a:spcAft>
                      </a:pPr>
                      <a:r>
                        <a:rPr lang="en-US" sz="1700">
                          <a:effectLst/>
                        </a:rPr>
                        <a:t>Vehicle Occ.</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2147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2143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4290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74.9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14243109"/>
                  </a:ext>
                </a:extLst>
              </a:tr>
              <a:tr h="0">
                <a:tc>
                  <a:txBody>
                    <a:bodyPr/>
                    <a:lstStyle/>
                    <a:p>
                      <a:pPr marL="0" marR="0">
                        <a:lnSpc>
                          <a:spcPct val="107000"/>
                        </a:lnSpc>
                        <a:spcBef>
                          <a:spcPts val="0"/>
                        </a:spcBef>
                        <a:spcAft>
                          <a:spcPts val="0"/>
                        </a:spcAft>
                      </a:pPr>
                      <a:r>
                        <a:rPr lang="en-US" sz="1700">
                          <a:effectLst/>
                        </a:rPr>
                        <a:t>Pedestrians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668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671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1339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23.4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8905963"/>
                  </a:ext>
                </a:extLst>
              </a:tr>
              <a:tr h="0">
                <a:tc>
                  <a:txBody>
                    <a:bodyPr/>
                    <a:lstStyle/>
                    <a:p>
                      <a:pPr marL="0" marR="0">
                        <a:lnSpc>
                          <a:spcPct val="107000"/>
                        </a:lnSpc>
                        <a:spcBef>
                          <a:spcPts val="0"/>
                        </a:spcBef>
                        <a:spcAft>
                          <a:spcPts val="0"/>
                        </a:spcAft>
                      </a:pPr>
                      <a:r>
                        <a:rPr lang="en-US" sz="1700">
                          <a:effectLst/>
                        </a:rPr>
                        <a:t>Cyclists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0.3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543309"/>
                  </a:ext>
                </a:extLst>
              </a:tr>
              <a:tr h="0">
                <a:tc>
                  <a:txBody>
                    <a:bodyPr/>
                    <a:lstStyle/>
                    <a:p>
                      <a:pPr marL="0" marR="0">
                        <a:lnSpc>
                          <a:spcPct val="107000"/>
                        </a:lnSpc>
                        <a:spcBef>
                          <a:spcPts val="0"/>
                        </a:spcBef>
                        <a:spcAft>
                          <a:spcPts val="0"/>
                        </a:spcAft>
                      </a:pPr>
                      <a:r>
                        <a:rPr lang="en-US" sz="1700">
                          <a:effectLst/>
                        </a:rPr>
                        <a:t>Public Trans.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38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79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2983730"/>
                  </a:ext>
                </a:extLst>
              </a:tr>
              <a:tr h="0">
                <a:tc>
                  <a:txBody>
                    <a:bodyPr/>
                    <a:lstStyle/>
                    <a:p>
                      <a:pPr marL="0" marR="0">
                        <a:lnSpc>
                          <a:spcPct val="107000"/>
                        </a:lnSpc>
                        <a:spcBef>
                          <a:spcPts val="0"/>
                        </a:spcBef>
                        <a:spcAft>
                          <a:spcPts val="0"/>
                        </a:spcAft>
                      </a:pPr>
                      <a:r>
                        <a:rPr lang="en-US" sz="1700">
                          <a:effectLst/>
                        </a:rPr>
                        <a:t>Total People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2864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2860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a:effectLst/>
                        </a:rPr>
                        <a:t>5724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7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0578305"/>
                  </a:ext>
                </a:extLst>
              </a:tr>
            </a:tbl>
          </a:graphicData>
        </a:graphic>
      </p:graphicFrame>
      <p:pic>
        <p:nvPicPr>
          <p:cNvPr id="9" name="Picture 8"/>
          <p:cNvPicPr>
            <a:picLocks noChangeAspect="1"/>
          </p:cNvPicPr>
          <p:nvPr/>
        </p:nvPicPr>
        <p:blipFill>
          <a:blip r:embed="rId6"/>
          <a:stretch>
            <a:fillRect/>
          </a:stretch>
        </p:blipFill>
        <p:spPr>
          <a:xfrm>
            <a:off x="6376312" y="4196952"/>
            <a:ext cx="1905790" cy="1829280"/>
          </a:xfrm>
          <a:prstGeom prst="rect">
            <a:avLst/>
          </a:prstGeom>
        </p:spPr>
      </p:pic>
    </p:spTree>
    <p:extLst>
      <p:ext uri="{BB962C8B-B14F-4D97-AF65-F5344CB8AC3E}">
        <p14:creationId xmlns:p14="http://schemas.microsoft.com/office/powerpoint/2010/main" val="3447482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LIDL, Rushden</a:t>
            </a:r>
            <a:endParaRPr lang="en-US" dirty="0"/>
          </a:p>
        </p:txBody>
      </p:sp>
      <p:sp>
        <p:nvSpPr>
          <p:cNvPr id="3" name="Content Placeholder 2"/>
          <p:cNvSpPr>
            <a:spLocks noGrp="1"/>
          </p:cNvSpPr>
          <p:nvPr>
            <p:ph idx="1"/>
          </p:nvPr>
        </p:nvSpPr>
        <p:spPr>
          <a:xfrm>
            <a:off x="1097280" y="1845734"/>
            <a:ext cx="4808570" cy="4023360"/>
          </a:xfrm>
        </p:spPr>
        <p:txBody>
          <a:bodyPr/>
          <a:lstStyle/>
          <a:p>
            <a:pPr>
              <a:buFont typeface="Wingdings" panose="05000000000000000000" pitchFamily="2" charset="2"/>
              <a:buChar char="q"/>
            </a:pPr>
            <a:r>
              <a:rPr lang="en-GB" sz="2800" dirty="0"/>
              <a:t>Town with a population of approx. 29,000</a:t>
            </a:r>
          </a:p>
          <a:p>
            <a:pPr>
              <a:buFont typeface="Wingdings" panose="05000000000000000000" pitchFamily="2" charset="2"/>
              <a:buChar char="q"/>
            </a:pPr>
            <a:r>
              <a:rPr lang="en-GB" sz="2800" dirty="0"/>
              <a:t>Edge of town centre location</a:t>
            </a:r>
          </a:p>
          <a:p>
            <a:pPr>
              <a:buFont typeface="Wingdings" panose="05000000000000000000" pitchFamily="2" charset="2"/>
              <a:buChar char="q"/>
            </a:pPr>
            <a:r>
              <a:rPr lang="en-GB" sz="2800" dirty="0"/>
              <a:t>Busy built-up town centre situated just to the west of the store</a:t>
            </a:r>
          </a:p>
          <a:p>
            <a:pPr marL="0" indent="0">
              <a:buNone/>
            </a:pPr>
            <a:endParaRPr lang="en-GB" sz="1600" dirty="0"/>
          </a:p>
          <a:p>
            <a:pPr>
              <a:buFont typeface="Wingdings" panose="05000000000000000000" pitchFamily="2" charset="2"/>
              <a:buChar char="q"/>
            </a:pPr>
            <a:endParaRPr lang="en-US" dirty="0"/>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10267245" y="286603"/>
            <a:ext cx="888435" cy="909187"/>
          </a:xfrm>
          <a:prstGeom prst="rect">
            <a:avLst/>
          </a:prstGeom>
        </p:spPr>
      </p:pic>
      <p:pic>
        <p:nvPicPr>
          <p:cNvPr id="6" name="Picture 5"/>
          <p:cNvPicPr>
            <a:picLocks noChangeAspect="1"/>
          </p:cNvPicPr>
          <p:nvPr/>
        </p:nvPicPr>
        <p:blipFill>
          <a:blip r:embed="rId4"/>
          <a:stretch>
            <a:fillRect/>
          </a:stretch>
        </p:blipFill>
        <p:spPr>
          <a:xfrm>
            <a:off x="6068519" y="2197916"/>
            <a:ext cx="5087161" cy="3743542"/>
          </a:xfrm>
          <a:prstGeom prst="rect">
            <a:avLst/>
          </a:prstGeom>
        </p:spPr>
      </p:pic>
    </p:spTree>
    <p:extLst>
      <p:ext uri="{BB962C8B-B14F-4D97-AF65-F5344CB8AC3E}">
        <p14:creationId xmlns:p14="http://schemas.microsoft.com/office/powerpoint/2010/main" val="284197686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525</TotalTime>
  <Words>2888</Words>
  <Application>Microsoft Office PowerPoint</Application>
  <PresentationFormat>Widescreen</PresentationFormat>
  <Paragraphs>463</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Calibri Light</vt:lpstr>
      <vt:lpstr>Times New Roman</vt:lpstr>
      <vt:lpstr>Wingdings</vt:lpstr>
      <vt:lpstr>Retrospect</vt:lpstr>
      <vt:lpstr>An Analysis of Multi-Modal Surveys at LIDL Food Stores</vt:lpstr>
      <vt:lpstr>Surveys at 6 LIDL Stores</vt:lpstr>
      <vt:lpstr>Store Locations</vt:lpstr>
      <vt:lpstr>How Independent Surveys Work</vt:lpstr>
      <vt:lpstr>LIDL, Bingham (Nottinghamshire)</vt:lpstr>
      <vt:lpstr>LIDL, Bingham: Key Results</vt:lpstr>
      <vt:lpstr>LIDL, Birmingham</vt:lpstr>
      <vt:lpstr>LIDL, Birmingham: Key Results</vt:lpstr>
      <vt:lpstr>LIDL, Rushden</vt:lpstr>
      <vt:lpstr>LIDL, Rushden: Key Results</vt:lpstr>
      <vt:lpstr>LIDL, Skegness</vt:lpstr>
      <vt:lpstr>LIDL, Skegness: Key Results</vt:lpstr>
      <vt:lpstr>LIDL, West Bromwich</vt:lpstr>
      <vt:lpstr>LIDL, West Bromwich: Key Results</vt:lpstr>
      <vt:lpstr>LIDL, Worcester</vt:lpstr>
      <vt:lpstr>LIDL, Worcester: Key Results</vt:lpstr>
      <vt:lpstr>Closing Points to Note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Habits &amp; Trends – An analysis of how TRICS is used</dc:title>
  <dc:creator>Ian</dc:creator>
  <cp:lastModifiedBy>Ian</cp:lastModifiedBy>
  <cp:revision>84</cp:revision>
  <dcterms:created xsi:type="dcterms:W3CDTF">2017-06-21T08:57:32Z</dcterms:created>
  <dcterms:modified xsi:type="dcterms:W3CDTF">2017-06-22T14:09:18Z</dcterms:modified>
</cp:coreProperties>
</file>